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6"/>
  </p:notesMasterIdLst>
  <p:sldIdLst>
    <p:sldId id="257" r:id="rId2"/>
    <p:sldId id="256" r:id="rId3"/>
    <p:sldId id="258" r:id="rId4"/>
    <p:sldId id="270" r:id="rId5"/>
    <p:sldId id="269" r:id="rId6"/>
    <p:sldId id="268" r:id="rId7"/>
    <p:sldId id="267" r:id="rId8"/>
    <p:sldId id="266" r:id="rId9"/>
    <p:sldId id="265" r:id="rId10"/>
    <p:sldId id="264" r:id="rId11"/>
    <p:sldId id="263" r:id="rId12"/>
    <p:sldId id="262" r:id="rId13"/>
    <p:sldId id="261" r:id="rId14"/>
    <p:sldId id="260" r:id="rId15"/>
    <p:sldId id="259"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3432" autoAdjust="0"/>
  </p:normalViewPr>
  <p:slideViewPr>
    <p:cSldViewPr>
      <p:cViewPr>
        <p:scale>
          <a:sx n="91" d="100"/>
          <a:sy n="91" d="100"/>
        </p:scale>
        <p:origin x="-1374" y="210"/>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DB279-60CE-4E51-96BA-6F32B79D5B6B}" type="datetimeFigureOut">
              <a:rPr lang="tr-TR" smtClean="0"/>
              <a:t>15.05.2023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074EF7-DE76-4927-A83C-EB34C46AD285}" type="slidenum">
              <a:rPr lang="tr-TR" smtClean="0"/>
              <a:t>‹#›</a:t>
            </a:fld>
            <a:endParaRPr lang="tr-TR"/>
          </a:p>
        </p:txBody>
      </p:sp>
    </p:spTree>
    <p:extLst>
      <p:ext uri="{BB962C8B-B14F-4D97-AF65-F5344CB8AC3E}">
        <p14:creationId xmlns:p14="http://schemas.microsoft.com/office/powerpoint/2010/main" val="231982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4B419071-CC9B-4512-96FD-202EDF16CC3C}" type="datetime1">
              <a:rPr lang="tr-TR" altLang="tr-TR" smtClean="0"/>
              <a:t>15.05.2023</a:t>
            </a:fld>
            <a:endParaRPr lang="tr-TR" alt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r>
              <a:rPr lang="tr-TR" altLang="tr-TR" smtClean="0"/>
              <a:t>Turkedebiyati.org</a:t>
            </a:r>
            <a:endParaRPr lang="tr-TR" alt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13FF5189-DD47-4D90-9596-8B2A934DD899}" type="slidenum">
              <a:rPr lang="tr-TR" altLang="tr-TR" smtClean="0"/>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7D076D4-B83D-449D-9FE5-814B2B523D3A}"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extLst/>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extLst/>
          </a:lstStyle>
          <a:p>
            <a:fld id="{BC4C850F-2D23-4783-B1FE-9C59269F6AC8}"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A09AFF8-568C-49C1-A067-6B09EE9E9543}"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extLst/>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extLst/>
          </a:lstStyle>
          <a:p>
            <a:fld id="{C92DA1C2-C367-4767-822A-1DABA7F3BD03}"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06AA041-F554-44DD-B81A-AC38763EA43A}"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extLst/>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extLst/>
          </a:lstStyle>
          <a:p>
            <a:fld id="{649D537B-EA89-4C20-91DD-581D60BA01D2}" type="slidenum">
              <a:rPr lang="tr-TR" altLang="tr-TR" smtClean="0"/>
              <a:pPr/>
              <a:t>‹#›</a:t>
            </a:fld>
            <a:endParaRPr lang="tr-TR" alt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F91D8FE7-317F-4F3B-83F8-46A64C4D44FB}"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extLst/>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extLst/>
          </a:lstStyle>
          <a:p>
            <a:fld id="{A06D60E8-C8D4-4A18-A5BA-2036C87365CF}" type="slidenum">
              <a:rPr lang="tr-TR" altLang="tr-TR" smtClean="0"/>
              <a:pPr/>
              <a:t>‹#›</a:t>
            </a:fld>
            <a:endParaRPr lang="tr-TR" alt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85891108-2696-45B5-B9FC-800756F02B26}" type="datetime1">
              <a:rPr lang="tr-TR" altLang="tr-TR" smtClean="0"/>
              <a:t>15.05.2023</a:t>
            </a:fld>
            <a:endParaRPr lang="tr-TR" altLang="tr-TR"/>
          </a:p>
        </p:txBody>
      </p:sp>
      <p:sp>
        <p:nvSpPr>
          <p:cNvPr id="6" name="Altbilgi Yer Tutucusu 5"/>
          <p:cNvSpPr>
            <a:spLocks noGrp="1"/>
          </p:cNvSpPr>
          <p:nvPr>
            <p:ph type="ftr" sz="quarter" idx="11"/>
          </p:nvPr>
        </p:nvSpPr>
        <p:spPr/>
        <p:txBody>
          <a:bodyPr/>
          <a:lstStyle>
            <a:extLst/>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extLst/>
          </a:lstStyle>
          <a:p>
            <a:fld id="{0328B211-5D7B-4493-B789-F6693DBF7BB9}" type="slidenum">
              <a:rPr lang="tr-TR" altLang="tr-TR" smtClean="0"/>
              <a:pPr/>
              <a:t>‹#›</a:t>
            </a:fld>
            <a:endParaRPr lang="tr-TR" alt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1D7E4CB3-528C-4578-BD35-C680485E9B62}" type="datetime1">
              <a:rPr lang="tr-TR" altLang="tr-TR" smtClean="0"/>
              <a:t>15.05.2023</a:t>
            </a:fld>
            <a:endParaRPr lang="tr-TR" altLang="tr-TR"/>
          </a:p>
        </p:txBody>
      </p:sp>
      <p:sp>
        <p:nvSpPr>
          <p:cNvPr id="8" name="Altbilgi Yer Tutucusu 7"/>
          <p:cNvSpPr>
            <a:spLocks noGrp="1"/>
          </p:cNvSpPr>
          <p:nvPr>
            <p:ph type="ftr" sz="quarter" idx="11"/>
          </p:nvPr>
        </p:nvSpPr>
        <p:spPr/>
        <p:txBody>
          <a:bodyPr/>
          <a:lstStyle>
            <a:extLst/>
          </a:lstStyle>
          <a:p>
            <a:r>
              <a:rPr lang="tr-TR" altLang="tr-TR" smtClean="0"/>
              <a:t>Turkedebiyati.org</a:t>
            </a:r>
            <a:endParaRPr lang="tr-TR" altLang="tr-TR"/>
          </a:p>
        </p:txBody>
      </p:sp>
      <p:sp>
        <p:nvSpPr>
          <p:cNvPr id="9" name="Slayt Numarası Yer Tutucusu 8"/>
          <p:cNvSpPr>
            <a:spLocks noGrp="1"/>
          </p:cNvSpPr>
          <p:nvPr>
            <p:ph type="sldNum" sz="quarter" idx="12"/>
          </p:nvPr>
        </p:nvSpPr>
        <p:spPr/>
        <p:txBody>
          <a:bodyPr/>
          <a:lstStyle>
            <a:extLst/>
          </a:lstStyle>
          <a:p>
            <a:fld id="{432559A4-7FD5-4AC6-87F2-C48827D83A1B}" type="slidenum">
              <a:rPr lang="tr-TR" altLang="tr-TR" smtClean="0"/>
              <a:pPr/>
              <a:t>‹#›</a:t>
            </a:fld>
            <a:endParaRPr lang="tr-TR"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7E6DD8FC-64AB-47E1-BE6C-BA357FCAB83E}" type="datetime1">
              <a:rPr lang="tr-TR" altLang="tr-TR" smtClean="0"/>
              <a:t>15.05.2023</a:t>
            </a:fld>
            <a:endParaRPr lang="tr-TR" altLang="tr-TR"/>
          </a:p>
        </p:txBody>
      </p:sp>
      <p:sp>
        <p:nvSpPr>
          <p:cNvPr id="4" name="Altbilgi Yer Tutucusu 3"/>
          <p:cNvSpPr>
            <a:spLocks noGrp="1"/>
          </p:cNvSpPr>
          <p:nvPr>
            <p:ph type="ftr" sz="quarter" idx="11"/>
          </p:nvPr>
        </p:nvSpPr>
        <p:spPr/>
        <p:txBody>
          <a:bodyPr/>
          <a:lstStyle>
            <a:extLst/>
          </a:lstStyle>
          <a:p>
            <a:r>
              <a:rPr lang="tr-TR" altLang="tr-TR" smtClean="0"/>
              <a:t>Turkedebiyati.org</a:t>
            </a:r>
            <a:endParaRPr lang="tr-TR" altLang="tr-TR"/>
          </a:p>
        </p:txBody>
      </p:sp>
      <p:sp>
        <p:nvSpPr>
          <p:cNvPr id="5" name="Slayt Numarası Yer Tutucusu 4"/>
          <p:cNvSpPr>
            <a:spLocks noGrp="1"/>
          </p:cNvSpPr>
          <p:nvPr>
            <p:ph type="sldNum" sz="quarter" idx="12"/>
          </p:nvPr>
        </p:nvSpPr>
        <p:spPr/>
        <p:txBody>
          <a:bodyPr/>
          <a:lstStyle>
            <a:extLst/>
          </a:lstStyle>
          <a:p>
            <a:fld id="{CBEFC5B9-DE14-4CEA-99CC-711A2A942EE6}" type="slidenum">
              <a:rPr lang="tr-TR" altLang="tr-TR" smtClean="0"/>
              <a:pPr/>
              <a:t>‹#›</a:t>
            </a:fld>
            <a:endParaRPr lang="tr-TR" alt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47320899-B1F3-4F17-B31D-9A281BFE6E9A}" type="datetime1">
              <a:rPr lang="tr-TR" altLang="tr-TR" smtClean="0"/>
              <a:t>15.05.2023</a:t>
            </a:fld>
            <a:endParaRPr lang="tr-TR" altLang="tr-TR"/>
          </a:p>
        </p:txBody>
      </p:sp>
      <p:sp>
        <p:nvSpPr>
          <p:cNvPr id="3" name="Altbilgi Yer Tutucusu 2"/>
          <p:cNvSpPr>
            <a:spLocks noGrp="1"/>
          </p:cNvSpPr>
          <p:nvPr>
            <p:ph type="ftr" sz="quarter" idx="11"/>
          </p:nvPr>
        </p:nvSpPr>
        <p:spPr/>
        <p:txBody>
          <a:bodyPr/>
          <a:lstStyle>
            <a:extLst/>
          </a:lstStyle>
          <a:p>
            <a:r>
              <a:rPr lang="tr-TR" altLang="tr-TR" smtClean="0"/>
              <a:t>Turkedebiyati.org</a:t>
            </a:r>
            <a:endParaRPr lang="tr-TR" altLang="tr-TR"/>
          </a:p>
        </p:txBody>
      </p:sp>
      <p:sp>
        <p:nvSpPr>
          <p:cNvPr id="4" name="Slayt Numarası Yer Tutucusu 3"/>
          <p:cNvSpPr>
            <a:spLocks noGrp="1"/>
          </p:cNvSpPr>
          <p:nvPr>
            <p:ph type="sldNum" sz="quarter" idx="12"/>
          </p:nvPr>
        </p:nvSpPr>
        <p:spPr/>
        <p:txBody>
          <a:bodyPr/>
          <a:lstStyle>
            <a:extLst/>
          </a:lstStyle>
          <a:p>
            <a:fld id="{6BC34B87-3161-4AFA-BBDF-E32CC244801E}"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0D53243C-3DCB-41E2-9B73-08789073BC38}" type="datetime1">
              <a:rPr lang="tr-TR" altLang="tr-TR" smtClean="0"/>
              <a:t>15.05.2023</a:t>
            </a:fld>
            <a:endParaRPr lang="tr-TR" altLang="tr-TR"/>
          </a:p>
        </p:txBody>
      </p:sp>
      <p:sp>
        <p:nvSpPr>
          <p:cNvPr id="6" name="Altbilgi Yer Tutucusu 5"/>
          <p:cNvSpPr>
            <a:spLocks noGrp="1"/>
          </p:cNvSpPr>
          <p:nvPr>
            <p:ph type="ftr" sz="quarter" idx="11"/>
          </p:nvPr>
        </p:nvSpPr>
        <p:spPr/>
        <p:txBody>
          <a:bodyPr/>
          <a:lstStyle>
            <a:extLst/>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extLst/>
          </a:lstStyle>
          <a:p>
            <a:fld id="{5694CD86-204A-4EA1-9019-B85B0E418F99}" type="slidenum">
              <a:rPr lang="tr-TR" altLang="tr-TR" smtClean="0"/>
              <a:pPr/>
              <a:t>‹#›</a:t>
            </a:fld>
            <a:endParaRPr lang="tr-TR"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D8B0B58-D7F8-4F85-9369-86AB0E53C20A}" type="datetime1">
              <a:rPr lang="tr-TR" altLang="tr-TR" smtClean="0"/>
              <a:t>15.05.2023</a:t>
            </a:fld>
            <a:endParaRPr lang="tr-TR" alt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9858628D-FDDA-4158-8A1B-DD90A4D99C51}" type="slidenum">
              <a:rPr lang="tr-TR" altLang="tr-TR" smtClean="0"/>
              <a:pPr/>
              <a:t>‹#›</a:t>
            </a:fld>
            <a:endParaRPr lang="tr-TR" alt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499F86-1D5B-464D-B840-E8C895CCB1DA}" type="datetime1">
              <a:rPr lang="tr-TR" altLang="tr-TR" smtClean="0"/>
              <a:t>15.05.2023</a:t>
            </a:fld>
            <a:endParaRPr lang="tr-TR" alt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tr-TR" altLang="tr-TR" smtClean="0"/>
              <a:t>Turkedebiyati.org</a:t>
            </a:r>
            <a:endParaRPr lang="tr-TR" alt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03890B-8A90-4009-8400-18F572DB2EA5}" type="slidenum">
              <a:rPr lang="tr-TR" altLang="tr-TR" smtClean="0"/>
              <a:pPr/>
              <a:t>‹#›</a:t>
            </a:fld>
            <a:endParaRPr lang="tr-TR" altLang="tr-T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0" y="476672"/>
            <a:ext cx="9144000" cy="6381328"/>
          </a:xfrm>
          <a:extLst>
            <a:ext uri="{909E8E84-426E-40DD-AFC4-6F175D3DCCD1}">
              <a14:hiddenFill xmlns:a14="http://schemas.microsoft.com/office/drawing/2010/main">
                <a:solidFill>
                  <a:schemeClr val="accent1"/>
                </a:solidFill>
              </a14:hiddenFill>
            </a:ext>
          </a:extLst>
        </p:spPr>
        <p:txBody>
          <a:bodyPr/>
          <a:lstStyle/>
          <a:p>
            <a:pPr marL="0" indent="0" algn="ctr">
              <a:buFontTx/>
              <a:buNone/>
            </a:pPr>
            <a:endParaRPr lang="tr-TR" altLang="tr-TR" sz="5400" dirty="0">
              <a:solidFill>
                <a:srgbClr val="898989"/>
              </a:solidFill>
              <a:effectLst>
                <a:outerShdw blurRad="38100" dist="38100" dir="2700000" algn="tl">
                  <a:srgbClr val="C0C0C0"/>
                </a:outerShdw>
              </a:effectLst>
            </a:endParaRPr>
          </a:p>
          <a:p>
            <a:pPr marL="0" indent="0" algn="ctr">
              <a:buFontTx/>
              <a:buNone/>
            </a:pPr>
            <a:r>
              <a:rPr lang="tr-TR" altLang="tr-TR" sz="5400" b="1" dirty="0" smtClean="0">
                <a:effectLst>
                  <a:outerShdw blurRad="38100" dist="38100" dir="2700000" algn="tl">
                    <a:srgbClr val="C0C0C0"/>
                  </a:outerShdw>
                </a:effectLst>
              </a:rPr>
              <a:t>TEKERLEMELER</a:t>
            </a:r>
            <a:endParaRPr lang="tr-TR" altLang="tr-TR" sz="5400" b="1" dirty="0">
              <a:effectLst>
                <a:outerShdw blurRad="38100" dist="38100" dir="2700000" algn="tl">
                  <a:srgbClr val="C0C0C0"/>
                </a:outerShdw>
              </a:effectLst>
            </a:endParaRPr>
          </a:p>
          <a:p>
            <a:pPr marL="0" indent="0" algn="ctr">
              <a:buFontTx/>
              <a:buNone/>
            </a:pPr>
            <a:endParaRPr lang="tr-TR" altLang="tr-TR" sz="5400" b="1" dirty="0">
              <a:effectLst>
                <a:outerShdw blurRad="38100" dist="38100" dir="2700000" algn="tl">
                  <a:srgbClr val="C0C0C0"/>
                </a:outerShdw>
              </a:effectLst>
            </a:endParaRPr>
          </a:p>
        </p:txBody>
      </p:sp>
      <p:sp>
        <p:nvSpPr>
          <p:cNvPr id="2053" name="Rectangle 5"/>
          <p:cNvSpPr>
            <a:spLocks noChangeArrowheads="1"/>
          </p:cNvSpPr>
          <p:nvPr/>
        </p:nvSpPr>
        <p:spPr bwMode="auto">
          <a:xfrm>
            <a:off x="755650" y="3929846"/>
            <a:ext cx="77332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tr-TR" sz="2800" b="1" u="sng" dirty="0">
                <a:hlinkClick r:id="rId2"/>
              </a:rPr>
              <a:t>www.turkedebiyati.org</a:t>
            </a:r>
            <a:br>
              <a:rPr lang="tr-TR" sz="2800" b="1" u="sng" dirty="0">
                <a:hlinkClick r:id="rId2"/>
              </a:rPr>
            </a:br>
            <a:r>
              <a:rPr lang="tr-TR" sz="2800" b="1" dirty="0"/>
              <a:t>Türk Dili ve Edebiyatı Kaynak Eğitim Sitesi</a:t>
            </a:r>
            <a:endParaRPr lang="tr-TR" sz="2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4000">
                <a:effectLst>
                  <a:outerShdw blurRad="38100" dist="38100" dir="2700000" algn="tl">
                    <a:srgbClr val="C0C0C0"/>
                  </a:outerShdw>
                </a:effectLst>
              </a:rPr>
              <a:t>Dadaylı dadımın Dodurgalı düdük delisi dedesi diline doladığı debdebeli dedim dedisiyle dırdırını dilinden düşürüp de bir kez olsun doya doya düden diyemeden, düdenin dallara doldurduğu doyumlu yemişlerden doyasıya yiyemeden d</a:t>
            </a:r>
            <a:r>
              <a:rPr lang="tr-TR" altLang="tr-TR" sz="4000">
                <a:effectLst>
                  <a:outerShdw blurRad="38100" dist="38100" dir="2700000" algn="tl">
                    <a:srgbClr val="C0C0C0"/>
                  </a:outerShdw>
                </a:effectLst>
                <a:latin typeface="Arial" charset="0"/>
              </a:rPr>
              <a:t>â</a:t>
            </a:r>
            <a:r>
              <a:rPr lang="tr-TR" altLang="tr-TR" sz="4000">
                <a:effectLst>
                  <a:outerShdw blurRad="38100" dist="38100" dir="2700000" algn="tl">
                    <a:srgbClr val="C0C0C0"/>
                  </a:outerShdw>
                </a:effectLst>
              </a:rPr>
              <a:t>r</a:t>
            </a:r>
            <a:r>
              <a:rPr lang="tr-TR" altLang="tr-TR" sz="4000">
                <a:effectLst>
                  <a:outerShdw blurRad="38100" dist="38100" dir="2700000" algn="tl">
                    <a:srgbClr val="C0C0C0"/>
                  </a:outerShdw>
                </a:effectLst>
                <a:latin typeface="Arial" charset="0"/>
              </a:rPr>
              <a:t>-</a:t>
            </a:r>
            <a:r>
              <a:rPr lang="tr-TR" altLang="tr-TR" sz="4000">
                <a:effectLst>
                  <a:outerShdw blurRad="38100" dist="38100" dir="2700000" algn="tl">
                    <a:srgbClr val="C0C0C0"/>
                  </a:outerShdw>
                </a:effectLst>
              </a:rPr>
              <a:t>ı</a:t>
            </a:r>
            <a:r>
              <a:rPr lang="tr-TR" altLang="tr-TR" sz="4000">
                <a:effectLst>
                  <a:outerShdw blurRad="38100" dist="38100" dir="2700000" algn="tl">
                    <a:srgbClr val="C0C0C0"/>
                  </a:outerShdw>
                </a:effectLst>
                <a:latin typeface="Arial" charset="0"/>
              </a:rPr>
              <a:t> </a:t>
            </a:r>
            <a:r>
              <a:rPr lang="tr-TR" altLang="tr-TR" sz="4000">
                <a:effectLst>
                  <a:outerShdw blurRad="38100" dist="38100" dir="2700000" algn="tl">
                    <a:srgbClr val="C0C0C0"/>
                  </a:outerShdw>
                </a:effectLst>
              </a:rPr>
              <a:t>dünyadan göçüp gitti.</a:t>
            </a:r>
            <a:br>
              <a:rPr lang="tr-TR" altLang="tr-TR" sz="4000">
                <a:effectLst>
                  <a:outerShdw blurRad="38100" dist="38100" dir="2700000" algn="tl">
                    <a:srgbClr val="C0C0C0"/>
                  </a:outerShdw>
                </a:effectLst>
              </a:rPr>
            </a:br>
            <a:endParaRPr lang="tr-TR" altLang="tr-TR" sz="40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4000">
                <a:effectLst>
                  <a:outerShdw blurRad="38100" dist="38100" dir="2700000" algn="tl">
                    <a:srgbClr val="C0C0C0"/>
                  </a:outerShdw>
                </a:effectLst>
              </a:rPr>
              <a:t>Kilisli kikirik kilimci Kağızman’daki kilitli kilisede kimliğini kimseye sezdirmeden kucak kucak kuskuslu kuşkonmazı kukumav kuşuna, kişiliksiz kulağakaçan kirli kirloz kirpiye de Kuşadası'nın kuşhanesindeki kuşbaşlı kuşbazla birlikte önce kişnişli kuşüzümünü, sonra da Kumla'nın kumlu kumlu kuşkirazını yutturmuş.</a:t>
            </a:r>
            <a:br>
              <a:rPr lang="tr-TR" altLang="tr-TR" sz="4000">
                <a:effectLst>
                  <a:outerShdw blurRad="38100" dist="38100" dir="2700000" algn="tl">
                    <a:srgbClr val="C0C0C0"/>
                  </a:outerShdw>
                </a:effectLst>
              </a:rPr>
            </a:br>
            <a:endParaRPr lang="tr-TR" altLang="tr-TR" sz="40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a:bodyPr>
          <a:lstStyle/>
          <a:p>
            <a:pPr marL="0" indent="0" algn="ctr">
              <a:buFontTx/>
              <a:buNone/>
            </a:pPr>
            <a:endParaRPr lang="tr-TR" altLang="tr-TR" sz="4800">
              <a:effectLst>
                <a:outerShdw blurRad="38100" dist="38100" dir="2700000" algn="tl">
                  <a:srgbClr val="C0C0C0"/>
                </a:outerShdw>
              </a:effectLst>
            </a:endParaRPr>
          </a:p>
          <a:p>
            <a:pPr marL="0" indent="0" algn="ctr">
              <a:buFontTx/>
              <a:buNone/>
            </a:pPr>
            <a:r>
              <a:rPr lang="tr-TR" altLang="tr-TR" sz="4800">
                <a:effectLst>
                  <a:outerShdw blurRad="38100" dist="38100" dir="2700000" algn="tl">
                    <a:srgbClr val="C0C0C0"/>
                  </a:outerShdw>
                </a:effectLst>
              </a:rPr>
              <a:t>Kınıklı kılıbık kırpıntı Kiyasettin, Kırımlı kılkuyruk kıtmiri kıkır kıkır kıkırdatarak küskütük küçümen küfeci külhaniyle külüstür Kürşat'ı külünklü küngün üstüne kütte denek devirdi.</a:t>
            </a:r>
            <a:br>
              <a:rPr lang="tr-TR" altLang="tr-TR" sz="4800">
                <a:effectLst>
                  <a:outerShdw blurRad="38100" dist="38100" dir="2700000" algn="tl">
                    <a:srgbClr val="C0C0C0"/>
                  </a:outerShdw>
                </a:effectLst>
              </a:rPr>
            </a:br>
            <a:endParaRPr lang="tr-TR" altLang="tr-TR" sz="48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endParaRPr lang="tr-TR" altLang="tr-TR" sz="4800">
              <a:effectLst>
                <a:outerShdw blurRad="38100" dist="38100" dir="2700000" algn="tl">
                  <a:srgbClr val="C0C0C0"/>
                </a:outerShdw>
              </a:effectLst>
            </a:endParaRPr>
          </a:p>
          <a:p>
            <a:pPr marL="0" indent="0" algn="ctr">
              <a:buFontTx/>
              <a:buNone/>
            </a:pPr>
            <a:r>
              <a:rPr lang="tr-TR" altLang="tr-TR" sz="4800">
                <a:effectLst>
                  <a:outerShdw blurRad="38100" dist="38100" dir="2700000" algn="tl">
                    <a:srgbClr val="C0C0C0"/>
                  </a:outerShdw>
                </a:effectLst>
              </a:rPr>
              <a:t>Kırıkhan’ın kırıkçı kırçıl kargın kırgın kırıkçısı, kırmızı kırda kıkır kıkır kıkırdayarak</a:t>
            </a:r>
            <a:r>
              <a:rPr lang="tr-TR" altLang="tr-TR" sz="4800">
                <a:effectLst>
                  <a:outerShdw blurRad="38100" dist="38100" dir="2700000" algn="tl">
                    <a:srgbClr val="C0C0C0"/>
                  </a:outerShdw>
                </a:effectLst>
                <a:latin typeface="Arial" charset="0"/>
              </a:rPr>
              <a:t>,</a:t>
            </a:r>
            <a:r>
              <a:rPr lang="tr-TR" altLang="tr-TR" sz="4800">
                <a:effectLst>
                  <a:outerShdw blurRad="38100" dist="38100" dir="2700000" algn="tl">
                    <a:srgbClr val="C0C0C0"/>
                  </a:outerShdw>
                </a:effectLst>
              </a:rPr>
              <a:t> Kırımlı kıkırdakçının kızıl kırlangıçlarını kışın kırlarda, Kırgızlı kırpıntıcı kırışık Kirimtov’un krikkraklarıyla besliyormuş.</a:t>
            </a:r>
            <a:br>
              <a:rPr lang="tr-TR" altLang="tr-TR" sz="4800">
                <a:effectLst>
                  <a:outerShdw blurRad="38100" dist="38100" dir="2700000" algn="tl">
                    <a:srgbClr val="C0C0C0"/>
                  </a:outerShdw>
                </a:effectLst>
              </a:rPr>
            </a:br>
            <a:endParaRPr lang="tr-TR" altLang="tr-TR" sz="48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404664"/>
            <a:ext cx="9144000" cy="6453336"/>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r>
              <a:rPr lang="tr-TR" altLang="tr-TR" sz="4800" dirty="0">
                <a:effectLst>
                  <a:outerShdw blurRad="38100" dist="38100" dir="2700000" algn="tl">
                    <a:srgbClr val="C0C0C0"/>
                  </a:outerShdw>
                </a:effectLst>
              </a:rPr>
              <a:t>Koca kokoz kokainman </a:t>
            </a:r>
            <a:r>
              <a:rPr lang="tr-TR" altLang="tr-TR" sz="4800" dirty="0" err="1">
                <a:effectLst>
                  <a:outerShdw blurRad="38100" dist="38100" dir="2700000" algn="tl">
                    <a:srgbClr val="C0C0C0"/>
                  </a:outerShdw>
                </a:effectLst>
              </a:rPr>
              <a:t>kokorozlana</a:t>
            </a:r>
            <a:r>
              <a:rPr lang="tr-TR" altLang="tr-TR" sz="4800" dirty="0">
                <a:effectLst>
                  <a:outerShdw blurRad="38100" dist="38100" dir="2700000" algn="tl">
                    <a:srgbClr val="C0C0C0"/>
                  </a:outerShdw>
                </a:effectLst>
              </a:rPr>
              <a:t> </a:t>
            </a:r>
            <a:r>
              <a:rPr lang="tr-TR" altLang="tr-TR" sz="4800" dirty="0" err="1">
                <a:effectLst>
                  <a:outerShdw blurRad="38100" dist="38100" dir="2700000" algn="tl">
                    <a:srgbClr val="C0C0C0"/>
                  </a:outerShdw>
                </a:effectLst>
              </a:rPr>
              <a:t>kokorozlana</a:t>
            </a:r>
            <a:r>
              <a:rPr lang="tr-TR" altLang="tr-TR" sz="4800" dirty="0">
                <a:effectLst>
                  <a:outerShdw blurRad="38100" dist="38100" dir="2700000" algn="tl">
                    <a:srgbClr val="C0C0C0"/>
                  </a:outerShdw>
                </a:effectLst>
              </a:rPr>
              <a:t> </a:t>
            </a:r>
            <a:r>
              <a:rPr lang="tr-TR" altLang="tr-TR" sz="4800" dirty="0" err="1">
                <a:effectLst>
                  <a:outerShdw blurRad="38100" dist="38100" dir="2700000" algn="tl">
                    <a:srgbClr val="C0C0C0"/>
                  </a:outerShdw>
                </a:effectLst>
              </a:rPr>
              <a:t>Kazablankalı</a:t>
            </a:r>
            <a:r>
              <a:rPr lang="tr-TR" altLang="tr-TR" sz="4800" dirty="0">
                <a:effectLst>
                  <a:outerShdw blurRad="38100" dist="38100" dir="2700000" algn="tl">
                    <a:srgbClr val="C0C0C0"/>
                  </a:outerShdw>
                </a:effectLst>
              </a:rPr>
              <a:t> kozmonota kök, kok, köken, kokot, kök sökmek, kokoreç, kökmantar, köknar, köçekçe, körkandil, krematoryum, </a:t>
            </a:r>
            <a:r>
              <a:rPr lang="tr-TR" altLang="tr-TR" sz="4800" dirty="0" err="1">
                <a:effectLst>
                  <a:outerShdw blurRad="38100" dist="38100" dir="2700000" algn="tl">
                    <a:srgbClr val="C0C0C0"/>
                  </a:outerShdw>
                </a:effectLst>
              </a:rPr>
              <a:t>kösnüklük</a:t>
            </a:r>
            <a:r>
              <a:rPr lang="tr-TR" altLang="tr-TR" sz="4800" dirty="0">
                <a:effectLst>
                  <a:outerShdw blurRad="38100" dist="38100" dir="2700000" algn="tl">
                    <a:srgbClr val="C0C0C0"/>
                  </a:outerShdw>
                </a:effectLst>
              </a:rPr>
              <a:t> ne demek</a:t>
            </a:r>
            <a:r>
              <a:rPr lang="tr-TR" altLang="tr-TR" sz="4800" dirty="0">
                <a:effectLst>
                  <a:outerShdw blurRad="38100" dist="38100" dir="2700000" algn="tl">
                    <a:srgbClr val="C0C0C0"/>
                  </a:outerShdw>
                </a:effectLst>
                <a:latin typeface="Arial" charset="0"/>
              </a:rPr>
              <a:t>,</a:t>
            </a:r>
            <a:r>
              <a:rPr lang="tr-TR" altLang="tr-TR" sz="4800" dirty="0">
                <a:effectLst>
                  <a:outerShdw blurRad="38100" dist="38100" dir="2700000" algn="tl">
                    <a:srgbClr val="C0C0C0"/>
                  </a:outerShdw>
                </a:effectLst>
              </a:rPr>
              <a:t> diye sormuş.</a:t>
            </a:r>
            <a:br>
              <a:rPr lang="tr-TR" altLang="tr-TR" sz="4800" dirty="0">
                <a:effectLst>
                  <a:outerShdw blurRad="38100" dist="38100" dir="2700000" algn="tl">
                    <a:srgbClr val="C0C0C0"/>
                  </a:outerShdw>
                </a:effectLst>
              </a:rPr>
            </a:br>
            <a:endParaRPr lang="tr-TR" altLang="tr-TR" sz="4800" dirty="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endParaRPr lang="tr-TR" altLang="tr-TR" sz="4400">
              <a:effectLst>
                <a:outerShdw blurRad="38100" dist="38100" dir="2700000" algn="tl">
                  <a:srgbClr val="C0C0C0"/>
                </a:outerShdw>
              </a:effectLst>
            </a:endParaRPr>
          </a:p>
          <a:p>
            <a:pPr marL="0" indent="0" algn="ctr">
              <a:buFontTx/>
              <a:buNone/>
            </a:pPr>
            <a:r>
              <a:rPr lang="tr-TR" altLang="tr-TR" sz="4400">
                <a:effectLst>
                  <a:outerShdw blurRad="38100" dist="38100" dir="2700000" algn="tl">
                    <a:srgbClr val="C0C0C0"/>
                  </a:outerShdw>
                </a:effectLst>
              </a:rPr>
              <a:t>Yalancıoğlu yalıncık Yayladağı’nın yahnisini yağsız yiyebilirse de Yayladağı’nın yağlı yoğurdundan, Yüksekova'nın yusyumru yumurta yumurtlayan tavuklarından, bir de Yörük ayranıyla yufkasından asla</a:t>
            </a:r>
            <a:r>
              <a:rPr lang="tr-TR" altLang="tr-TR" sz="4800">
                <a:effectLst>
                  <a:outerShdw blurRad="38100" dist="38100" dir="2700000" algn="tl">
                    <a:srgbClr val="C0C0C0"/>
                  </a:outerShdw>
                </a:effectLst>
              </a:rPr>
              <a:t> vazgeçemez.</a:t>
            </a:r>
            <a:br>
              <a:rPr lang="tr-TR" altLang="tr-TR" sz="4800">
                <a:effectLst>
                  <a:outerShdw blurRad="38100" dist="38100" dir="2700000" algn="tl">
                    <a:srgbClr val="C0C0C0"/>
                  </a:outerShdw>
                </a:effectLst>
              </a:rPr>
            </a:br>
            <a:endParaRPr lang="tr-TR" altLang="tr-TR" sz="48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3600">
                <a:effectLst>
                  <a:outerShdw blurRad="38100" dist="38100" dir="2700000" algn="tl">
                    <a:srgbClr val="C0C0C0"/>
                  </a:outerShdw>
                </a:effectLst>
              </a:rPr>
              <a:t>Güneyli girgin gammaz Galip, Gavurdağı’nda güpegündüz galeyana gelmiş de Gülgiloglu Gaziantepli gazinocuyu Gölköylü gitaristle birlikte Gümüşhane’ye göndermiş. </a:t>
            </a:r>
          </a:p>
          <a:p>
            <a:pPr marL="0" indent="0" algn="ctr">
              <a:buFontTx/>
              <a:buNone/>
            </a:pPr>
            <a:r>
              <a:rPr lang="tr-TR" altLang="tr-TR" sz="3600">
                <a:effectLst>
                  <a:outerShdw blurRad="38100" dist="38100" dir="2700000" algn="tl">
                    <a:srgbClr val="C0C0C0"/>
                  </a:outerShdw>
                </a:effectLst>
              </a:rPr>
              <a:t>Geçen gece Gemerek’ten Gediz’e gelen Gebzeli gezginci gizemcilerden gitarist general Genzel, gençlere, gerçek dışılıkla gerçeklik dışı ilişkiler arasında ne gibi bir geçerlilik gerçekliği olduğunu sormuşmuş.</a:t>
            </a:r>
            <a:br>
              <a:rPr lang="tr-TR" altLang="tr-TR" sz="3600">
                <a:effectLst>
                  <a:outerShdw blurRad="38100" dist="38100" dir="2700000" algn="tl">
                    <a:srgbClr val="C0C0C0"/>
                  </a:outerShdw>
                </a:effectLst>
              </a:rPr>
            </a:br>
            <a:endParaRPr lang="tr-TR" altLang="tr-TR" sz="36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4400" dirty="0">
              <a:effectLst>
                <a:outerShdw blurRad="38100" dist="38100" dir="2700000" algn="tl">
                  <a:srgbClr val="C0C0C0"/>
                </a:outerShdw>
              </a:effectLst>
            </a:endParaRPr>
          </a:p>
          <a:p>
            <a:pPr marL="0" indent="0" algn="ctr">
              <a:buFontTx/>
              <a:buNone/>
            </a:pPr>
            <a:r>
              <a:rPr lang="tr-TR" altLang="tr-TR" sz="4400" dirty="0">
                <a:effectLst>
                  <a:outerShdw blurRad="38100" dist="38100" dir="2700000" algn="tl">
                    <a:srgbClr val="C0C0C0"/>
                  </a:outerShdw>
                </a:effectLst>
              </a:rPr>
              <a:t>Galata kulesi kapısı karşısındaki kuru kahvecinin gıdısı çıkık, dişi kırık, kurbağa kafalı, </a:t>
            </a:r>
            <a:r>
              <a:rPr lang="tr-TR" altLang="tr-TR" sz="4400" dirty="0" err="1">
                <a:effectLst>
                  <a:outerShdw blurRad="38100" dist="38100" dir="2700000" algn="tl">
                    <a:srgbClr val="C0C0C0"/>
                  </a:outerShdw>
                </a:effectLst>
              </a:rPr>
              <a:t>karakonsolos</a:t>
            </a:r>
            <a:r>
              <a:rPr lang="tr-TR" altLang="tr-TR" sz="4400" dirty="0">
                <a:effectLst>
                  <a:outerShdw blurRad="38100" dist="38100" dir="2700000" algn="tl">
                    <a:srgbClr val="C0C0C0"/>
                  </a:outerShdw>
                </a:effectLst>
              </a:rPr>
              <a:t> kalfası Hakkı karışıklığa getirip kahveye kavruk kakule kırığı kattı.</a:t>
            </a:r>
            <a:br>
              <a:rPr lang="tr-TR" altLang="tr-TR" sz="4400" dirty="0">
                <a:effectLst>
                  <a:outerShdw blurRad="38100" dist="38100" dir="2700000" algn="tl">
                    <a:srgbClr val="C0C0C0"/>
                  </a:outerShdw>
                </a:effectLst>
              </a:rPr>
            </a:br>
            <a:endParaRPr lang="tr-TR" altLang="tr-TR" sz="4400" dirty="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548680"/>
            <a:ext cx="9144000" cy="630932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4800" dirty="0">
                <a:effectLst>
                  <a:outerShdw blurRad="38100" dist="38100" dir="2700000" algn="tl">
                    <a:srgbClr val="C0C0C0"/>
                  </a:outerShdw>
                </a:effectLst>
              </a:rPr>
              <a:t>Hahamhanede, hahambaşı, hahamı homur homur homurdanır görünce hemencecik heyecanlandı, hızlandı, hoşnutsuz, hırçın, halhallarla halkaları, halatları hallaçlara verdi.</a:t>
            </a:r>
            <a:br>
              <a:rPr lang="tr-TR" altLang="tr-TR" sz="4800" dirty="0">
                <a:effectLst>
                  <a:outerShdw blurRad="38100" dist="38100" dir="2700000" algn="tl">
                    <a:srgbClr val="C0C0C0"/>
                  </a:outerShdw>
                </a:effectLst>
              </a:rPr>
            </a:br>
            <a:endParaRPr lang="tr-TR" altLang="tr-TR" sz="4800" dirty="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4800">
                <a:effectLst>
                  <a:outerShdw blurRad="38100" dist="38100" dir="2700000" algn="tl">
                    <a:srgbClr val="C0C0C0"/>
                  </a:outerShdw>
                </a:effectLst>
              </a:rPr>
              <a:t>Batı tepede tahta depo dibinde beytutet eden pullu dede tekkesinden matrut bitli Vedat, dar derede tatlı duttan dürülü pide yutup</a:t>
            </a:r>
            <a:r>
              <a:rPr lang="tr-TR" altLang="tr-TR" sz="4800">
                <a:effectLst>
                  <a:outerShdw blurRad="38100" dist="38100" dir="2700000" algn="tl">
                    <a:srgbClr val="C0C0C0"/>
                  </a:outerShdw>
                </a:effectLst>
                <a:latin typeface="Arial" charset="0"/>
              </a:rPr>
              <a:t>,</a:t>
            </a:r>
            <a:r>
              <a:rPr lang="tr-TR" altLang="tr-TR" sz="4800">
                <a:effectLst>
                  <a:outerShdw blurRad="38100" dist="38100" dir="2700000" algn="tl">
                    <a:srgbClr val="C0C0C0"/>
                  </a:outerShdw>
                </a:effectLst>
              </a:rPr>
              <a:t> pösteki dide dide dört ayda dört türlü derde tutuldu.</a:t>
            </a:r>
            <a:br>
              <a:rPr lang="tr-TR" altLang="tr-TR" sz="4800">
                <a:effectLst>
                  <a:outerShdw blurRad="38100" dist="38100" dir="2700000" algn="tl">
                    <a:srgbClr val="C0C0C0"/>
                  </a:outerShdw>
                </a:effectLst>
              </a:rPr>
            </a:br>
            <a:endParaRPr lang="tr-TR" altLang="tr-TR" sz="48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3700" b="1">
              <a:solidFill>
                <a:srgbClr val="898989"/>
              </a:solidFill>
              <a:effectLst>
                <a:outerShdw blurRad="38100" dist="38100" dir="2700000" algn="tl">
                  <a:srgbClr val="C0C0C0"/>
                </a:outerShdw>
              </a:effectLst>
            </a:endParaRPr>
          </a:p>
          <a:p>
            <a:pPr marL="0" indent="0" algn="ctr">
              <a:buFontTx/>
              <a:buNone/>
            </a:pPr>
            <a:r>
              <a:rPr lang="tr-TR" altLang="tr-TR" sz="3700">
                <a:effectLst>
                  <a:outerShdw blurRad="38100" dist="38100" dir="2700000" algn="tl">
                    <a:srgbClr val="C0C0C0"/>
                  </a:outerShdw>
                </a:effectLst>
              </a:rPr>
              <a:t>Babaeskili Babacan Bahri, Beberuhi Bedri ile, bıyıksız biçkici bıngıldak Bahir’in Bigadiç’teki bonbon bonmarşesine varmışlar, o adadakilerin yüzlerine bön bön bakarak, büyülü büyük buhurdanlığı buğulu buğulu boşaltıp bomboş bırakmışlar, sonra da Bodrum’da gözden kaybolmuşlar.</a:t>
            </a:r>
            <a:br>
              <a:rPr lang="tr-TR" altLang="tr-TR" sz="3700">
                <a:effectLst>
                  <a:outerShdw blurRad="38100" dist="38100" dir="2700000" algn="tl">
                    <a:srgbClr val="C0C0C0"/>
                  </a:outerShdw>
                </a:effectLst>
              </a:rPr>
            </a:br>
            <a:endParaRPr lang="tr-TR" altLang="tr-TR" sz="37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4400" b="1">
              <a:effectLst>
                <a:outerShdw blurRad="38100" dist="38100" dir="2700000" algn="tl">
                  <a:srgbClr val="C0C0C0"/>
                </a:outerShdw>
              </a:effectLst>
            </a:endParaRPr>
          </a:p>
          <a:p>
            <a:pPr marL="0" indent="0" algn="ctr">
              <a:buFontTx/>
              <a:buNone/>
            </a:pPr>
            <a:r>
              <a:rPr lang="tr-TR" altLang="tr-TR" sz="4400" b="1">
                <a:effectLst>
                  <a:outerShdw blurRad="38100" dist="38100" dir="2700000" algn="tl">
                    <a:srgbClr val="C0C0C0"/>
                  </a:outerShdw>
                </a:effectLst>
              </a:rPr>
              <a:t>Bir pirinci birinci buluşta bir inci gibi birbirlerine bağlayıp Perlepe berberi bastıbacak Bedri ile beraber Bursa bağrına doğru parasız giden bu paytak budala; baş asi topal Badi’den biberli bir papara yedi de beş kuruş para vermedi.</a:t>
            </a:r>
            <a:br>
              <a:rPr lang="tr-TR" altLang="tr-TR" sz="4400" b="1">
                <a:effectLst>
                  <a:outerShdw blurRad="38100" dist="38100" dir="2700000" algn="tl">
                    <a:srgbClr val="C0C0C0"/>
                  </a:outerShdw>
                </a:effectLst>
              </a:rPr>
            </a:br>
            <a:endParaRPr lang="tr-TR" altLang="tr-TR" sz="4400" b="1">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4800" b="1">
              <a:effectLst>
                <a:outerShdw blurRad="38100" dist="38100" dir="2700000" algn="tl">
                  <a:srgbClr val="C0C0C0"/>
                </a:outerShdw>
              </a:effectLst>
            </a:endParaRPr>
          </a:p>
          <a:p>
            <a:pPr marL="0" indent="0" algn="ctr">
              <a:buFontTx/>
              <a:buNone/>
            </a:pPr>
            <a:r>
              <a:rPr lang="tr-TR" altLang="tr-TR" sz="4800" b="1">
                <a:effectLst>
                  <a:outerShdw blurRad="38100" dist="38100" dir="2700000" algn="tl">
                    <a:srgbClr val="C0C0C0"/>
                  </a:outerShdw>
                </a:effectLst>
              </a:rPr>
              <a:t>Baldıran dalları ballandırılmalı mı, ballandırılmamalı mı? Sonra o bala daldırılan baldıran dalları dallandırılmalı mı, ballı dalla dallandırılmamalı mı?</a:t>
            </a:r>
          </a:p>
          <a:p>
            <a:pPr marL="0" indent="0" algn="ctr">
              <a:buFontTx/>
              <a:buNone/>
            </a:pPr>
            <a:endParaRPr lang="tr-TR" altLang="tr-TR" sz="4800" b="1">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4800">
              <a:effectLst>
                <a:outerShdw blurRad="38100" dist="38100" dir="2700000" algn="tl">
                  <a:srgbClr val="C0C0C0"/>
                </a:outerShdw>
              </a:effectLst>
            </a:endParaRPr>
          </a:p>
          <a:p>
            <a:pPr marL="0" indent="0" algn="ctr">
              <a:buFontTx/>
              <a:buNone/>
            </a:pPr>
            <a:r>
              <a:rPr lang="tr-TR" altLang="tr-TR" sz="4400">
                <a:effectLst>
                  <a:outerShdw blurRad="38100" dist="38100" dir="2700000" algn="tl">
                    <a:srgbClr val="C0C0C0"/>
                  </a:outerShdw>
                </a:effectLst>
              </a:rPr>
              <a:t>Titiz, temiz, tendürüst dürüst dadım; tadını tattığı tere demetini dide dide dağıttı da hiddetinden hem dut dalında takılı duran dırıltı düdüğünü öttürdü, hem de didine didine dedim dedi, dedim dedi dedi durdu.</a:t>
            </a:r>
          </a:p>
          <a:p>
            <a:pPr marL="0" indent="0" algn="ctr">
              <a:buFontTx/>
              <a:buNone/>
            </a:pPr>
            <a:endParaRPr lang="tr-TR" altLang="tr-TR" sz="44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476672"/>
            <a:ext cx="9144000" cy="6381328"/>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r>
              <a:rPr lang="tr-TR" altLang="tr-TR" sz="5400" dirty="0">
                <a:effectLst>
                  <a:outerShdw blurRad="38100" dist="38100" dir="2700000" algn="tl">
                    <a:srgbClr val="C0C0C0"/>
                  </a:outerShdw>
                </a:effectLst>
              </a:rPr>
              <a:t>Üstü üç taşlı, taç saplı, üç tunç tası çaldıran mı çabuk çıldırır, yoksa iç içe yüz ton saç kaplı çanı kaldıran mı çabuk çıldırır? </a:t>
            </a:r>
          </a:p>
          <a:p>
            <a:pPr marL="0" indent="0" algn="ctr">
              <a:buFontTx/>
              <a:buNone/>
            </a:pPr>
            <a:r>
              <a:rPr lang="tr-TR" altLang="tr-TR" sz="5400" dirty="0">
                <a:effectLst>
                  <a:outerShdw blurRad="38100" dist="38100" dir="2700000" algn="tl">
                    <a:srgbClr val="C0C0C0"/>
                  </a:outerShdw>
                </a:effectLst>
              </a:rPr>
              <a:t>Üç tunç tas has kayısı hoşafı.</a:t>
            </a:r>
            <a:br>
              <a:rPr lang="tr-TR" altLang="tr-TR" sz="5400" dirty="0">
                <a:effectLst>
                  <a:outerShdw blurRad="38100" dist="38100" dir="2700000" algn="tl">
                    <a:srgbClr val="C0C0C0"/>
                  </a:outerShdw>
                </a:effectLst>
              </a:rPr>
            </a:br>
            <a:endParaRPr lang="tr-TR" altLang="tr-TR" sz="5400" dirty="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533400" y="2478077"/>
            <a:ext cx="77332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tr-TR" sz="2800" b="1" u="sng" dirty="0">
                <a:hlinkClick r:id="rId2"/>
              </a:rPr>
              <a:t>www.turkedebiyati.org</a:t>
            </a:r>
            <a:br>
              <a:rPr lang="tr-TR" sz="2800" b="1" u="sng" dirty="0">
                <a:hlinkClick r:id="rId2"/>
              </a:rPr>
            </a:br>
            <a:r>
              <a:rPr lang="tr-TR" sz="2800" b="1" dirty="0"/>
              <a:t>Türk Dili ve Edebiyatı Kaynak Eğitim Sitesi</a:t>
            </a:r>
            <a:endParaRPr lang="tr-TR" sz="2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endParaRPr lang="tr-TR" altLang="tr-TR" sz="3700">
              <a:effectLst>
                <a:outerShdw blurRad="38100" dist="38100" dir="2700000" algn="tl">
                  <a:srgbClr val="C0C0C0"/>
                </a:outerShdw>
              </a:effectLst>
            </a:endParaRPr>
          </a:p>
          <a:p>
            <a:pPr marL="0" indent="0" algn="ctr">
              <a:buFontTx/>
              <a:buNone/>
            </a:pPr>
            <a:r>
              <a:rPr lang="tr-TR" altLang="tr-TR" sz="3700">
                <a:effectLst>
                  <a:outerShdw blurRad="38100" dist="38100" dir="2700000" algn="tl">
                    <a:srgbClr val="C0C0C0"/>
                  </a:outerShdw>
                </a:effectLst>
              </a:rPr>
              <a:t>Sazende Sâzi ile Zifos Zihni zaman zaman sizin sokağın sağ kösesinde sinsi sinsi fiskoslaşarak sizi zibidi Suzi’ye sorumsuz ve soğansızsınız diye şikâyet ederler. </a:t>
            </a:r>
          </a:p>
          <a:p>
            <a:pPr marL="0" indent="0" algn="ctr">
              <a:buFontTx/>
              <a:buNone/>
            </a:pPr>
            <a:r>
              <a:rPr lang="tr-TR" altLang="tr-TR" sz="3700">
                <a:effectLst>
                  <a:outerShdw blurRad="38100" dist="38100" dir="2700000" algn="tl">
                    <a:srgbClr val="C0C0C0"/>
                  </a:outerShdw>
                </a:effectLst>
              </a:rPr>
              <a:t>Sason’un susuz sazlıklarında sadece soğanla sarımsak yetişebileceğini söyleyen Samsunlu sebzecilerin sözüne sizler de sessizce ve sezgilerinize sığınarak inanabilirsiniz.</a:t>
            </a:r>
            <a:br>
              <a:rPr lang="tr-TR" altLang="tr-TR" sz="3700">
                <a:effectLst>
                  <a:outerShdw blurRad="38100" dist="38100" dir="2700000" algn="tl">
                    <a:srgbClr val="C0C0C0"/>
                  </a:outerShdw>
                </a:effectLst>
              </a:rPr>
            </a:br>
            <a:endParaRPr lang="tr-TR" altLang="tr-TR" sz="37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endParaRPr lang="tr-TR" altLang="tr-TR" sz="4800">
              <a:effectLst>
                <a:outerShdw blurRad="38100" dist="38100" dir="2700000" algn="tl">
                  <a:srgbClr val="C0C0C0"/>
                </a:outerShdw>
              </a:effectLst>
            </a:endParaRPr>
          </a:p>
          <a:p>
            <a:pPr marL="0" indent="0" algn="ctr">
              <a:buFontTx/>
              <a:buNone/>
            </a:pPr>
            <a:r>
              <a:rPr lang="tr-TR" altLang="tr-TR" sz="4800">
                <a:effectLst>
                  <a:outerShdw blurRad="38100" dist="38100" dir="2700000" algn="tl">
                    <a:srgbClr val="C0C0C0"/>
                  </a:outerShdw>
                </a:effectLst>
              </a:rPr>
              <a:t>Şavşatlı Şaban, Şarkışlalı şipşakçı Şekip, Şişhane'deki şeytankuşunu, “şiş şişeyi şişlemiş şişe şişe hişt demiş” diye diye çıldırtıp şeytankuşuna şeytankuşunu şişletmiş.</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a:bodyPr>
          <a:lstStyle/>
          <a:p>
            <a:pPr marL="0" indent="0" algn="ctr">
              <a:lnSpc>
                <a:spcPct val="90000"/>
              </a:lnSpc>
              <a:buFontTx/>
              <a:buNone/>
            </a:pPr>
            <a:endParaRPr lang="tr-TR" altLang="tr-TR" sz="4000">
              <a:effectLst>
                <a:outerShdw blurRad="38100" dist="38100" dir="2700000" algn="tl">
                  <a:srgbClr val="C0C0C0"/>
                </a:outerShdw>
              </a:effectLst>
            </a:endParaRPr>
          </a:p>
          <a:p>
            <a:pPr marL="0" indent="0" algn="ctr">
              <a:lnSpc>
                <a:spcPct val="90000"/>
              </a:lnSpc>
              <a:buFontTx/>
              <a:buNone/>
            </a:pPr>
            <a:r>
              <a:rPr lang="tr-TR" altLang="tr-TR" sz="4000">
                <a:effectLst>
                  <a:outerShdw blurRad="38100" dist="38100" dir="2700000" algn="tl">
                    <a:srgbClr val="C0C0C0"/>
                  </a:outerShdw>
                </a:effectLst>
              </a:rPr>
              <a:t>Çatalağzı'nda çatalsız Çatalcalı çatalcının çarpık çurpuk çalçene Çoruhluya her şeyi çarpıtmasına ne dersin? Çatalca’da topal çoban çatal yapıp çatal satar, nesi için Çatalca’da topal çoban çatal yapıp çatal satar? Kârı için Çatalca’da topal çoban çatal yapıp çatal satar. “Çarık çorap dolap, ben sana çarık çorap dolap” mı dedim dersin?</a:t>
            </a:r>
            <a:br>
              <a:rPr lang="tr-TR" altLang="tr-TR" sz="4000">
                <a:effectLst>
                  <a:outerShdw blurRad="38100" dist="38100" dir="2700000" algn="tl">
                    <a:srgbClr val="C0C0C0"/>
                  </a:outerShdw>
                </a:effectLst>
              </a:rPr>
            </a:br>
            <a:endParaRPr lang="tr-TR" altLang="tr-TR" sz="40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lnSpcReduction="10000"/>
          </a:bodyPr>
          <a:lstStyle/>
          <a:p>
            <a:pPr marL="0" indent="0" algn="ctr">
              <a:buFontTx/>
              <a:buNone/>
            </a:pPr>
            <a:r>
              <a:rPr lang="tr-TR" altLang="tr-TR" sz="4800">
                <a:effectLst>
                  <a:outerShdw blurRad="38100" dist="38100" dir="2700000" algn="tl">
                    <a:srgbClr val="C0C0C0"/>
                  </a:outerShdw>
                </a:effectLst>
              </a:rPr>
              <a:t>	Lâlâzâde Levent; Leyla ile Lalelili Lale'ye leblebi ile likör ikram etmiş. </a:t>
            </a:r>
          </a:p>
          <a:p>
            <a:pPr marL="0" indent="0" algn="ctr">
              <a:buFontTx/>
              <a:buNone/>
            </a:pPr>
            <a:r>
              <a:rPr lang="tr-TR" altLang="tr-TR" sz="4800">
                <a:effectLst>
                  <a:outerShdw blurRad="38100" dist="38100" dir="2700000" algn="tl">
                    <a:srgbClr val="C0C0C0"/>
                  </a:outerShdw>
                </a:effectLst>
              </a:rPr>
              <a:t>Lüpçüler, lütfen lüzumlu lüzumsuz lakırdıları bırakın da lüfer, risk, rot, rop, rint, ring, ray, radyoaktivite nedir diye konuşun.</a:t>
            </a:r>
            <a:br>
              <a:rPr lang="tr-TR" altLang="tr-TR" sz="4800">
                <a:effectLst>
                  <a:outerShdw blurRad="38100" dist="38100" dir="2700000" algn="tl">
                    <a:srgbClr val="C0C0C0"/>
                  </a:outerShdw>
                </a:effectLst>
              </a:rPr>
            </a:br>
            <a:r>
              <a:rPr lang="tr-TR" altLang="tr-TR" sz="4800">
                <a:effectLst>
                  <a:outerShdw blurRad="38100" dist="38100" dir="2700000" algn="tl">
                    <a:srgbClr val="C0C0C0"/>
                  </a:outerShdw>
                </a:effectLst>
              </a:rPr>
              <a:t/>
            </a:r>
            <a:br>
              <a:rPr lang="tr-TR" altLang="tr-TR" sz="4800">
                <a:effectLst>
                  <a:outerShdw blurRad="38100" dist="38100" dir="2700000" algn="tl">
                    <a:srgbClr val="C0C0C0"/>
                  </a:outerShdw>
                </a:effectLst>
              </a:rPr>
            </a:br>
            <a:endParaRPr lang="tr-TR" altLang="tr-TR" sz="48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normAutofit/>
          </a:bodyPr>
          <a:lstStyle/>
          <a:p>
            <a:pPr marL="0" indent="0" algn="ctr">
              <a:buFontTx/>
              <a:buNone/>
            </a:pPr>
            <a:endParaRPr lang="tr-TR" altLang="tr-TR" sz="5400" b="1">
              <a:effectLst>
                <a:outerShdw blurRad="38100" dist="38100" dir="2700000" algn="tl">
                  <a:srgbClr val="C0C0C0"/>
                </a:outerShdw>
              </a:effectLst>
            </a:endParaRPr>
          </a:p>
          <a:p>
            <a:pPr marL="0" indent="0" algn="ctr">
              <a:buFontTx/>
              <a:buNone/>
            </a:pPr>
            <a:r>
              <a:rPr lang="tr-TR" altLang="tr-TR" sz="5400" b="1">
                <a:effectLst>
                  <a:outerShdw blurRad="38100" dist="38100" dir="2700000" algn="tl">
                    <a:srgbClr val="C0C0C0"/>
                  </a:outerShdw>
                </a:effectLst>
              </a:rPr>
              <a:t>Sedat Tınaz’ın tasası, suratsız teyzesine rastlaması ve Sâzende Sezen’in sıska sülük tazısını tuz tortusu tütsüsüne tutmasıydı.</a:t>
            </a:r>
            <a:br>
              <a:rPr lang="tr-TR" altLang="tr-TR" sz="5400" b="1">
                <a:effectLst>
                  <a:outerShdw blurRad="38100" dist="38100" dir="2700000" algn="tl">
                    <a:srgbClr val="C0C0C0"/>
                  </a:outerShdw>
                </a:effectLst>
              </a:rPr>
            </a:br>
            <a:endParaRPr lang="tr-TR" altLang="tr-TR" sz="5400" b="1">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lnSpc>
                <a:spcPct val="90000"/>
              </a:lnSpc>
              <a:buFontTx/>
              <a:buNone/>
            </a:pPr>
            <a:r>
              <a:rPr lang="tr-TR" altLang="tr-TR" sz="6000">
                <a:effectLst>
                  <a:outerShdw blurRad="38100" dist="38100" dir="2700000" algn="tl">
                    <a:srgbClr val="C0C0C0"/>
                  </a:outerShdw>
                </a:effectLst>
              </a:rPr>
              <a:t>	</a:t>
            </a:r>
          </a:p>
          <a:p>
            <a:pPr marL="0" indent="0" algn="ctr">
              <a:lnSpc>
                <a:spcPct val="90000"/>
              </a:lnSpc>
              <a:buFontTx/>
              <a:buNone/>
            </a:pPr>
            <a:r>
              <a:rPr lang="tr-TR" altLang="tr-TR" sz="6000">
                <a:effectLst>
                  <a:outerShdw blurRad="38100" dist="38100" dir="2700000" algn="tl">
                    <a:srgbClr val="C0C0C0"/>
                  </a:outerShdw>
                </a:effectLst>
              </a:rPr>
              <a:t>Şu köse yaz kösesi, Şu köse kış kösesi,</a:t>
            </a:r>
          </a:p>
          <a:p>
            <a:pPr marL="0" indent="0" algn="ctr">
              <a:lnSpc>
                <a:spcPct val="90000"/>
              </a:lnSpc>
              <a:buFontTx/>
              <a:buNone/>
            </a:pPr>
            <a:r>
              <a:rPr lang="tr-TR" altLang="tr-TR" sz="6000">
                <a:effectLst>
                  <a:outerShdw blurRad="38100" dist="38100" dir="2700000" algn="tl">
                    <a:srgbClr val="C0C0C0"/>
                  </a:outerShdw>
                </a:effectLst>
              </a:rPr>
              <a:t>Şu köşe de yaz köşesi</a:t>
            </a:r>
          </a:p>
          <a:p>
            <a:pPr marL="0" indent="0" algn="ctr">
              <a:lnSpc>
                <a:spcPct val="90000"/>
              </a:lnSpc>
              <a:buFontTx/>
              <a:buNone/>
            </a:pPr>
            <a:r>
              <a:rPr lang="tr-TR" altLang="tr-TR" sz="6000">
                <a:effectLst>
                  <a:outerShdw blurRad="38100" dist="38100" dir="2700000" algn="tl">
                    <a:srgbClr val="C0C0C0"/>
                  </a:outerShdw>
                </a:effectLst>
              </a:rPr>
              <a:t>Şu köşe de kış köşesi 0rtadaki soğuk su şişesi.</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0" y="0"/>
            <a:ext cx="9144000" cy="6858000"/>
          </a:xfrm>
          <a:ln/>
          <a:effectLst>
            <a:outerShdw dist="20000" dir="5400000" rotWithShape="0">
              <a:srgbClr val="000000">
                <a:alpha val="37999"/>
              </a:srgbClr>
            </a:outerShdw>
          </a:effectLst>
          <a:extLst>
            <a:ext uri="{909E8E84-426E-40DD-AFC4-6F175D3DCCD1}">
              <a14:hiddenFill xmlns:a14="http://schemas.microsoft.com/office/drawing/2010/main">
                <a:solidFill>
                  <a:srgbClr val="9EEAFF"/>
                </a:solidFill>
              </a14:hiddenFill>
            </a:ext>
            <a:ext uri="{91240B29-F687-4F45-9708-019B960494DF}">
              <a14:hiddenLine xmlns:a14="http://schemas.microsoft.com/office/drawing/2010/main" w="9525" cap="flat" cmpd="sng" algn="ctr">
                <a:solidFill>
                  <a:srgbClr val="46AAC5"/>
                </a:solidFill>
                <a:prstDash val="solid"/>
                <a:miter lim="800000"/>
                <a:headEnd/>
                <a:tailEnd/>
              </a14:hiddenLine>
            </a:ext>
          </a:extLst>
        </p:spPr>
        <p:txBody>
          <a:bodyPr/>
          <a:lstStyle/>
          <a:p>
            <a:pPr marL="0" indent="0" algn="ctr">
              <a:buFontTx/>
              <a:buNone/>
            </a:pPr>
            <a:r>
              <a:rPr lang="tr-TR" altLang="tr-TR" sz="3600">
                <a:effectLst>
                  <a:outerShdw blurRad="38100" dist="38100" dir="2700000" algn="tl">
                    <a:srgbClr val="C0C0C0"/>
                  </a:outerShdw>
                </a:effectLst>
              </a:rPr>
              <a:t>Cemil, Cemile ve Cemal, cumaları cilacı cüce Canip'in cicili bicili cumbalı ciltevinde cümbür cemaat cacıklı civcivle cücüklü cacık yerler, sonra da Cebecili cingöz coğrafyacının cinci ciciannesinin cırcırböceğini dinlerler. Hep beraber “Ocak kıvılcımlandırıcarından mısınız, kapı gıcırdatıcılarından mısınız? Ne ocak kıvılcımlandırıcarındanım, ne kapı gıcırdatıcılarındanım.” derler.</a:t>
            </a:r>
            <a:br>
              <a:rPr lang="tr-TR" altLang="tr-TR" sz="3600">
                <a:effectLst>
                  <a:outerShdw blurRad="38100" dist="38100" dir="2700000" algn="tl">
                    <a:srgbClr val="C0C0C0"/>
                  </a:outerShdw>
                </a:effectLst>
              </a:rPr>
            </a:br>
            <a:endParaRPr lang="tr-TR" altLang="tr-TR" sz="3600">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TotalTime>
  <Words>713</Words>
  <Application>Microsoft Office PowerPoint</Application>
  <PresentationFormat>Ekran Gösterisi (4:3)</PresentationFormat>
  <Paragraphs>69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Kalabalık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www.turkedebiyati.org_x000d_
Türk Dili ve Edebiyatı Kaynak Eğitim Sitesi</dc:description>
  <cp:lastModifiedBy>ASuSSD</cp:lastModifiedBy>
  <cp:revision>1</cp:revision>
  <dcterms:created xsi:type="dcterms:W3CDTF">2008-01-01T13:29:32Z</dcterms:created>
  <dcterms:modified xsi:type="dcterms:W3CDTF">2023-05-15T15:25:04Z</dcterms:modified>
  <cp:category>www.turkedebiyati.org</cp:category>
</cp:coreProperties>
</file>