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9" r:id="rId2"/>
    <p:sldId id="256" r:id="rId3"/>
    <p:sldId id="27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F00"/>
    <a:srgbClr val="FF3300"/>
    <a:srgbClr val="000B10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>
        <p:scale>
          <a:sx n="77" d="100"/>
          <a:sy n="77" d="100"/>
        </p:scale>
        <p:origin x="-176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tr-TR" alt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tr-TR" altLang="tr-TR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tr-TR" altLang="tr-T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67F1502-16B6-4292-BD6B-33ADDF89DDB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52041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tr-TR" alt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tr-TR" alt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Asılın metin stilleri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tr-TR" altLang="tr-T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66C387D5-6854-4F8B-86ED-43E390157DB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6414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0E129-3447-413A-A5B6-D7947B4A3F14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3074" name="AutoShape 2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3075" name="AutoShape 3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3076" name="Rectangle 4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tr-TR" altLang="tr-TR" sz="2400"/>
                </a:p>
              </p:txBody>
            </p:sp>
            <p:sp>
              <p:nvSpPr>
                <p:cNvPr id="3077" name="Oval 5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tr-TR" altLang="tr-TR" sz="2400"/>
                </a:p>
              </p:txBody>
            </p:sp>
            <p:sp>
              <p:nvSpPr>
                <p:cNvPr id="3078" name="Rectangle 6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tr-TR" altLang="tr-TR" sz="2400"/>
                </a:p>
              </p:txBody>
            </p:sp>
            <p:sp>
              <p:nvSpPr>
                <p:cNvPr id="3079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tr-TR" altLang="tr-TR" sz="2400"/>
                </a:p>
              </p:txBody>
            </p:sp>
            <p:sp>
              <p:nvSpPr>
                <p:cNvPr id="3080" name="Arc 8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3081" name="Freeform 9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>
                    <a:gd name="T0" fmla="*/ 56 w 1035"/>
                    <a:gd name="T1" fmla="*/ 2006 h 2007"/>
                    <a:gd name="T2" fmla="*/ 0 w 1035"/>
                    <a:gd name="T3" fmla="*/ 1843 h 2007"/>
                    <a:gd name="T4" fmla="*/ 871 w 1035"/>
                    <a:gd name="T5" fmla="*/ 56 h 2007"/>
                    <a:gd name="T6" fmla="*/ 1034 w 1035"/>
                    <a:gd name="T7" fmla="*/ 0 h 2007"/>
                    <a:gd name="T8" fmla="*/ 56 w 1035"/>
                    <a:gd name="T9" fmla="*/ 2006 h 2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>
                  <a:gd name="T0" fmla="*/ 321 w 324"/>
                  <a:gd name="T1" fmla="*/ 226 h 231"/>
                  <a:gd name="T2" fmla="*/ 287 w 324"/>
                  <a:gd name="T3" fmla="*/ 123 h 231"/>
                  <a:gd name="T4" fmla="*/ 53 w 324"/>
                  <a:gd name="T5" fmla="*/ 9 h 231"/>
                  <a:gd name="T6" fmla="*/ 35 w 324"/>
                  <a:gd name="T7" fmla="*/ 0 h 231"/>
                  <a:gd name="T8" fmla="*/ 0 w 324"/>
                  <a:gd name="T9" fmla="*/ 72 h 231"/>
                  <a:gd name="T10" fmla="*/ 323 w 324"/>
                  <a:gd name="T11" fmla="*/ 23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990600"/>
            <a:ext cx="7772400" cy="1524000"/>
          </a:xfrm>
        </p:spPr>
        <p:txBody>
          <a:bodyPr anchorCtr="0"/>
          <a:lstStyle>
            <a:lvl1pPr algn="l">
              <a:defRPr/>
            </a:lvl1pPr>
          </a:lstStyle>
          <a:p>
            <a:pPr lvl="0"/>
            <a:r>
              <a:rPr lang="tr-TR" altLang="tr-TR" noProof="0" smtClean="0"/>
              <a:t>Asılın başlık stili için tıklatın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altLang="tr-TR" noProof="0" smtClean="0"/>
              <a:t>Asılın alt başlık stili için tıklatın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6F87D7-9252-46C3-A75B-D8FC381CAAE5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71F53-13A7-471A-80F2-BC7E4A53C88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374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CDA31-CEAF-4567-9180-F4119413F9B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21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89ED2-2AF6-4570-BCD5-AABE919BC3D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227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E60C9-CBFF-4F62-AE57-87FDA7B55AA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37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A492C-D8E0-4907-AE1C-A93E34C796B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779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E4F1F-1E99-409A-91FA-17CE4814A57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0179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17612-88E6-41F4-8769-40219234BB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7080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8B026-EDA8-4E38-AD9E-3F61CF9D04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049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39ECF-4670-47F2-8581-10946F014D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939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7FA9F-94DE-4AB8-988B-1B6FAB3C326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48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 altLang="tr-TR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Asılın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Asılın metin stilleri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CDA9B218-D24A-4645-9458-7A39C98F6A22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1" name="Rectangle 7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tr-TR" altLang="tr-TR" sz="2400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tr-TR" altLang="tr-TR" sz="240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tr-TR" altLang="tr-TR" sz="240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tr-TR" altLang="tr-TR" sz="2400"/>
              </a:p>
            </p:txBody>
          </p:sp>
          <p:sp>
            <p:nvSpPr>
              <p:cNvPr id="1038" name="Arc 14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tr-TR" altLang="tr-TR" sz="2400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 altLang="tr-TR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CÜMLENİN ÖĞELERİ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pic>
        <p:nvPicPr>
          <p:cNvPr id="1026" name="Picture 2" descr="D:\Desktop\cumlenin-ogeler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38915"/>
            <a:ext cx="741682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9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5400" dirty="0">
                <a:solidFill>
                  <a:srgbClr val="FFFFFF"/>
                </a:solidFill>
              </a:rPr>
              <a:t>Nesne</a:t>
            </a:r>
            <a:endParaRPr lang="tr-TR" altLang="tr-TR" dirty="0">
              <a:solidFill>
                <a:srgbClr val="FFFFFF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Nesne, özneyi bulduktan sonra yükleme sorulan “</a:t>
            </a:r>
            <a:r>
              <a:rPr lang="tr-TR" altLang="tr-TR">
                <a:solidFill>
                  <a:srgbClr val="FFFF00"/>
                </a:solidFill>
              </a:rPr>
              <a:t>ne, neyi, kimi</a:t>
            </a:r>
            <a:r>
              <a:rPr lang="tr-TR" altLang="tr-TR"/>
              <a:t>” sorularının cevabıdır. Fiilin bildirdiği iş genelde nesne üzerinde gerçekleşir.</a:t>
            </a:r>
          </a:p>
          <a:p>
            <a:r>
              <a:rPr lang="tr-TR" altLang="tr-TR"/>
              <a:t>Annesi </a:t>
            </a:r>
            <a:r>
              <a:rPr lang="tr-TR" altLang="tr-TR" b="1">
                <a:solidFill>
                  <a:srgbClr val="FFFF00"/>
                </a:solidFill>
              </a:rPr>
              <a:t>çantasını</a:t>
            </a:r>
            <a:r>
              <a:rPr lang="tr-TR" altLang="tr-TR"/>
              <a:t> hazırladı.</a:t>
            </a:r>
          </a:p>
          <a:p>
            <a:r>
              <a:rPr lang="tr-TR" altLang="tr-TR"/>
              <a:t>Müdür Bey </a:t>
            </a:r>
            <a:r>
              <a:rPr lang="tr-TR" altLang="tr-TR" b="1">
                <a:solidFill>
                  <a:srgbClr val="FFFF00"/>
                </a:solidFill>
              </a:rPr>
              <a:t>konuşmasını</a:t>
            </a:r>
            <a:r>
              <a:rPr lang="tr-TR" altLang="tr-TR">
                <a:solidFill>
                  <a:srgbClr val="FFFF00"/>
                </a:solidFill>
              </a:rPr>
              <a:t> </a:t>
            </a:r>
            <a:r>
              <a:rPr lang="tr-TR" altLang="tr-TR"/>
              <a:t>bitirdi.</a:t>
            </a:r>
            <a:endParaRPr lang="tr-TR" altLang="tr-TR" b="1"/>
          </a:p>
          <a:p>
            <a:r>
              <a:rPr lang="tr-TR" altLang="tr-TR" b="1">
                <a:solidFill>
                  <a:srgbClr val="FFFF00"/>
                </a:solidFill>
              </a:rPr>
              <a:t>Saati</a:t>
            </a:r>
            <a:r>
              <a:rPr lang="tr-TR" altLang="tr-TR">
                <a:solidFill>
                  <a:srgbClr val="FFFF00"/>
                </a:solidFill>
              </a:rPr>
              <a:t> </a:t>
            </a:r>
            <a:r>
              <a:rPr lang="tr-TR" altLang="tr-TR"/>
              <a:t>kendisi tamir etmiş.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FFFF"/>
                </a:solidFill>
              </a:rPr>
              <a:t>Belirtili </a:t>
            </a:r>
            <a:r>
              <a:rPr lang="tr-TR" altLang="tr-TR" dirty="0" smtClean="0">
                <a:solidFill>
                  <a:srgbClr val="FFFFFF"/>
                </a:solidFill>
              </a:rPr>
              <a:t>Nesne</a:t>
            </a:r>
            <a:br>
              <a:rPr lang="tr-TR" altLang="tr-TR" dirty="0" smtClean="0">
                <a:solidFill>
                  <a:srgbClr val="FFFFFF"/>
                </a:solidFill>
              </a:rPr>
            </a:br>
            <a:r>
              <a:rPr lang="tr-TR" altLang="tr-TR" dirty="0" smtClean="0">
                <a:solidFill>
                  <a:srgbClr val="FFFFFF"/>
                </a:solidFill>
              </a:rPr>
              <a:t>Belirtisiz Nesne</a:t>
            </a:r>
            <a:endParaRPr lang="tr-TR" altLang="tr-TR" dirty="0">
              <a:solidFill>
                <a:srgbClr val="FFFFFF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Nesne ismin yükleme halindeyse belirtilidir. Yalın haldeyse belirtisizdir.</a:t>
            </a:r>
          </a:p>
          <a:p>
            <a:r>
              <a:rPr lang="tr-TR" altLang="tr-TR">
                <a:solidFill>
                  <a:srgbClr val="FFFF00"/>
                </a:solidFill>
              </a:rPr>
              <a:t>Çiçek </a:t>
            </a:r>
            <a:r>
              <a:rPr lang="tr-TR" altLang="tr-TR"/>
              <a:t>getirdi. (belirtisiz)</a:t>
            </a:r>
          </a:p>
          <a:p>
            <a:r>
              <a:rPr lang="tr-TR" altLang="tr-TR">
                <a:solidFill>
                  <a:srgbClr val="FFFF00"/>
                </a:solidFill>
              </a:rPr>
              <a:t>Çiçekleri </a:t>
            </a:r>
            <a:r>
              <a:rPr lang="tr-TR" altLang="tr-TR"/>
              <a:t>getirdi. (belirtili)</a:t>
            </a:r>
          </a:p>
          <a:p>
            <a:r>
              <a:rPr lang="tr-TR" altLang="tr-TR">
                <a:solidFill>
                  <a:srgbClr val="FFFF00"/>
                </a:solidFill>
              </a:rPr>
              <a:t>Hediye </a:t>
            </a:r>
            <a:r>
              <a:rPr lang="tr-TR" altLang="tr-TR"/>
              <a:t>aldı. (belirtisiz)</a:t>
            </a:r>
          </a:p>
          <a:p>
            <a:r>
              <a:rPr lang="tr-TR" altLang="tr-TR">
                <a:solidFill>
                  <a:srgbClr val="FFFF00"/>
                </a:solidFill>
              </a:rPr>
              <a:t>Hediyeyi</a:t>
            </a:r>
            <a:r>
              <a:rPr lang="tr-TR" altLang="tr-TR"/>
              <a:t> aldı. (belirtili)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FFFF"/>
                </a:solidFill>
              </a:rPr>
              <a:t>Dolaylı Tümleç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Dolaylı tümleç, yükleme sorulan “–e, -de, -den” hal ekli soruların cevabıdır. (Nereye, nerede, nereden, kime, kimde, kimden, neye, neyden...) Bu tümleç yer bildirir, sebep bildirmez.</a:t>
            </a:r>
          </a:p>
          <a:p>
            <a:pPr>
              <a:lnSpc>
                <a:spcPct val="90000"/>
              </a:lnSpc>
            </a:pPr>
            <a:r>
              <a:rPr lang="tr-TR" altLang="tr-TR"/>
              <a:t>Paketi </a:t>
            </a:r>
            <a:r>
              <a:rPr lang="tr-TR" altLang="tr-TR" b="1">
                <a:solidFill>
                  <a:srgbClr val="FFFF00"/>
                </a:solidFill>
              </a:rPr>
              <a:t>bana</a:t>
            </a:r>
            <a:r>
              <a:rPr lang="tr-TR" altLang="tr-TR"/>
              <a:t> verdi.</a:t>
            </a:r>
          </a:p>
          <a:p>
            <a:pPr>
              <a:lnSpc>
                <a:spcPct val="90000"/>
              </a:lnSpc>
            </a:pPr>
            <a:r>
              <a:rPr lang="tr-TR" altLang="tr-TR"/>
              <a:t>Çocuğu </a:t>
            </a:r>
            <a:r>
              <a:rPr lang="tr-TR" altLang="tr-TR" b="1">
                <a:solidFill>
                  <a:srgbClr val="FFFF00"/>
                </a:solidFill>
              </a:rPr>
              <a:t>evde</a:t>
            </a:r>
            <a:r>
              <a:rPr lang="tr-TR" altLang="tr-TR"/>
              <a:t> bıraktık.</a:t>
            </a:r>
            <a:endParaRPr lang="tr-TR" altLang="tr-TR" b="1"/>
          </a:p>
          <a:p>
            <a:pPr>
              <a:lnSpc>
                <a:spcPct val="90000"/>
              </a:lnSpc>
            </a:pPr>
            <a:r>
              <a:rPr lang="tr-TR" altLang="tr-TR" b="1">
                <a:solidFill>
                  <a:srgbClr val="FFFF00"/>
                </a:solidFill>
              </a:rPr>
              <a:t>Konya’dan</a:t>
            </a:r>
            <a:r>
              <a:rPr lang="tr-TR" altLang="tr-TR"/>
              <a:t> ayrılacağız.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FFFF"/>
                </a:solidFill>
              </a:rPr>
              <a:t>Zarf Tümleci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9293" y="170080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dirty="0"/>
              <a:t>Zarf tümleci, yüklemin anlamını “zaman, durum, miktar, yön, sebep, şart </a:t>
            </a:r>
            <a:r>
              <a:rPr lang="tr-TR" altLang="tr-TR" sz="2400" dirty="0" err="1"/>
              <a:t>v.b</a:t>
            </a:r>
            <a:r>
              <a:rPr lang="tr-TR" altLang="tr-TR" sz="2400" dirty="0"/>
              <a:t>.” bakımlardan tamamlayan öğelerdir.</a:t>
            </a:r>
          </a:p>
          <a:p>
            <a:pPr>
              <a:lnSpc>
                <a:spcPct val="80000"/>
              </a:lnSpc>
            </a:pPr>
            <a:r>
              <a:rPr lang="tr-TR" altLang="tr-TR" sz="2400" dirty="0">
                <a:solidFill>
                  <a:srgbClr val="FFFF00"/>
                </a:solidFill>
              </a:rPr>
              <a:t>Yorulduğumdan</a:t>
            </a:r>
            <a:r>
              <a:rPr lang="tr-TR" altLang="tr-TR" sz="2400" dirty="0"/>
              <a:t> gelemedim. 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Yazıyı </a:t>
            </a:r>
            <a:r>
              <a:rPr lang="tr-TR" altLang="tr-TR" sz="2400" dirty="0">
                <a:solidFill>
                  <a:srgbClr val="FFFF00"/>
                </a:solidFill>
              </a:rPr>
              <a:t>güzel</a:t>
            </a:r>
            <a:r>
              <a:rPr lang="tr-TR" altLang="tr-TR" sz="2400" dirty="0"/>
              <a:t> yazdı.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Şiirini </a:t>
            </a:r>
            <a:r>
              <a:rPr lang="tr-TR" altLang="tr-TR" sz="2400" dirty="0">
                <a:solidFill>
                  <a:srgbClr val="FFFF00"/>
                </a:solidFill>
              </a:rPr>
              <a:t>hızlı </a:t>
            </a:r>
            <a:r>
              <a:rPr lang="tr-TR" altLang="tr-TR" sz="2400" dirty="0"/>
              <a:t>okudu. </a:t>
            </a:r>
          </a:p>
          <a:p>
            <a:pPr>
              <a:lnSpc>
                <a:spcPct val="80000"/>
              </a:lnSpc>
            </a:pPr>
            <a:r>
              <a:rPr lang="tr-TR" altLang="tr-TR" sz="2400" dirty="0">
                <a:solidFill>
                  <a:srgbClr val="FFFF00"/>
                </a:solidFill>
              </a:rPr>
              <a:t>Yaşlılıktan </a:t>
            </a:r>
            <a:r>
              <a:rPr lang="tr-TR" altLang="tr-TR" sz="2400" dirty="0"/>
              <a:t>yürüyemiyor.</a:t>
            </a:r>
          </a:p>
          <a:p>
            <a:pPr>
              <a:lnSpc>
                <a:spcPct val="80000"/>
              </a:lnSpc>
            </a:pPr>
            <a:r>
              <a:rPr lang="tr-TR" altLang="tr-TR" sz="2400" dirty="0">
                <a:solidFill>
                  <a:srgbClr val="FFFF00"/>
                </a:solidFill>
              </a:rPr>
              <a:t>Elbet</a:t>
            </a:r>
            <a:r>
              <a:rPr lang="tr-TR" altLang="tr-TR" sz="2400" dirty="0"/>
              <a:t>, severim.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Bunları </a:t>
            </a:r>
            <a:r>
              <a:rPr lang="tr-TR" altLang="tr-TR" sz="2400" dirty="0">
                <a:solidFill>
                  <a:srgbClr val="FFFF00"/>
                </a:solidFill>
              </a:rPr>
              <a:t>şüphesiz</a:t>
            </a:r>
            <a:r>
              <a:rPr lang="tr-TR" altLang="tr-TR" sz="2400" dirty="0"/>
              <a:t> gördüm. 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Başım </a:t>
            </a:r>
            <a:r>
              <a:rPr lang="tr-TR" altLang="tr-TR" sz="2400" dirty="0">
                <a:solidFill>
                  <a:srgbClr val="FFFF00"/>
                </a:solidFill>
              </a:rPr>
              <a:t>yine çok </a:t>
            </a:r>
            <a:r>
              <a:rPr lang="tr-TR" altLang="tr-TR" sz="2400" dirty="0"/>
              <a:t>ağrıyor.</a:t>
            </a:r>
          </a:p>
          <a:p>
            <a:pPr>
              <a:lnSpc>
                <a:spcPct val="80000"/>
              </a:lnSpc>
            </a:pPr>
            <a:r>
              <a:rPr lang="tr-TR" altLang="tr-TR" sz="2400" dirty="0">
                <a:solidFill>
                  <a:srgbClr val="FFFF00"/>
                </a:solidFill>
              </a:rPr>
              <a:t>Teker teker </a:t>
            </a:r>
            <a:r>
              <a:rPr lang="tr-TR" altLang="tr-TR" sz="2400" dirty="0"/>
              <a:t>gelin. 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Onu </a:t>
            </a:r>
            <a:r>
              <a:rPr lang="tr-TR" altLang="tr-TR" sz="2400" dirty="0">
                <a:solidFill>
                  <a:srgbClr val="FFFF00"/>
                </a:solidFill>
              </a:rPr>
              <a:t>geceleyin</a:t>
            </a:r>
            <a:r>
              <a:rPr lang="tr-TR" altLang="tr-TR" sz="2400" dirty="0"/>
              <a:t> değil, </a:t>
            </a:r>
            <a:r>
              <a:rPr lang="tr-TR" altLang="tr-TR" sz="2400" dirty="0">
                <a:solidFill>
                  <a:srgbClr val="FFFF00"/>
                </a:solidFill>
              </a:rPr>
              <a:t>öğleyin</a:t>
            </a:r>
            <a:r>
              <a:rPr lang="tr-TR" altLang="tr-TR" sz="2400" dirty="0"/>
              <a:t> gördüm. 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Borcumu </a:t>
            </a:r>
            <a:r>
              <a:rPr lang="tr-TR" altLang="tr-TR" sz="2400" dirty="0">
                <a:solidFill>
                  <a:srgbClr val="FFFF00"/>
                </a:solidFill>
              </a:rPr>
              <a:t>şimdi</a:t>
            </a:r>
            <a:r>
              <a:rPr lang="tr-TR" altLang="tr-TR" sz="2400" dirty="0"/>
              <a:t> veriyorum.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FFFF"/>
                </a:solidFill>
              </a:rPr>
              <a:t>Cümle </a:t>
            </a:r>
            <a:r>
              <a:rPr lang="tr-TR" altLang="tr-TR" dirty="0" smtClean="0">
                <a:solidFill>
                  <a:srgbClr val="FFFFFF"/>
                </a:solidFill>
              </a:rPr>
              <a:t>Dışı </a:t>
            </a:r>
            <a:r>
              <a:rPr lang="tr-TR" altLang="tr-TR" dirty="0">
                <a:solidFill>
                  <a:srgbClr val="FFFFFF"/>
                </a:solidFill>
              </a:rPr>
              <a:t>U</a:t>
            </a:r>
            <a:r>
              <a:rPr lang="tr-TR" altLang="tr-TR" dirty="0" smtClean="0">
                <a:solidFill>
                  <a:srgbClr val="FFFFFF"/>
                </a:solidFill>
              </a:rPr>
              <a:t>nsurlar</a:t>
            </a:r>
            <a:endParaRPr lang="tr-TR" altLang="tr-TR" dirty="0">
              <a:solidFill>
                <a:srgbClr val="FFFFFF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8243887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/>
              <a:t>Cümlede cümle öğelerinin dışında da bazı unsurlar bulunabilir. Cümle öğelerine dâhil edilemeyen bu gibi parçalara cümle dışı unsur denir. Cümle dışı unsurlar çeşitlidir.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/>
              <a:t>Bağlaçlardan oluşabilir</a:t>
            </a:r>
            <a:r>
              <a:rPr lang="tr-TR" altLang="tr-TR" sz="1800" b="1" dirty="0" smtClean="0"/>
              <a:t>.</a:t>
            </a:r>
            <a:endParaRPr lang="tr-TR" altLang="tr-TR" sz="1800" b="1" u="sng" dirty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u="sng" dirty="0"/>
              <a:t>Seni</a:t>
            </a:r>
            <a:r>
              <a:rPr lang="tr-TR" altLang="tr-TR" sz="1800" b="1" dirty="0"/>
              <a:t> </a:t>
            </a:r>
            <a:r>
              <a:rPr lang="tr-TR" altLang="tr-TR" sz="1800" b="1" u="sng" dirty="0"/>
              <a:t>severim</a:t>
            </a:r>
            <a:r>
              <a:rPr lang="tr-TR" altLang="tr-TR" sz="1800" b="1" dirty="0"/>
              <a:t>; </a:t>
            </a:r>
            <a:r>
              <a:rPr lang="tr-TR" altLang="tr-TR" sz="1800" b="1" dirty="0">
                <a:solidFill>
                  <a:srgbClr val="FFFF00"/>
                </a:solidFill>
              </a:rPr>
              <a:t>ama</a:t>
            </a:r>
            <a:r>
              <a:rPr lang="tr-TR" altLang="tr-TR" sz="1800" b="1" dirty="0"/>
              <a:t> </a:t>
            </a:r>
            <a:r>
              <a:rPr lang="tr-TR" altLang="tr-TR" sz="1800" b="1" u="sng" dirty="0"/>
              <a:t>birlikte iş yapmayı</a:t>
            </a:r>
            <a:r>
              <a:rPr lang="tr-TR" altLang="tr-TR" sz="1800" b="1" dirty="0"/>
              <a:t> </a:t>
            </a:r>
            <a:r>
              <a:rPr lang="tr-TR" altLang="tr-TR" sz="1800" b="1" u="sng" dirty="0"/>
              <a:t>istemem</a:t>
            </a:r>
            <a:r>
              <a:rPr lang="tr-TR" altLang="tr-TR" sz="1800" b="1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050" b="1" dirty="0"/>
              <a:t>nesne         yüklem                                </a:t>
            </a:r>
            <a:r>
              <a:rPr lang="tr-TR" altLang="tr-TR" sz="1050" b="1" dirty="0" smtClean="0"/>
              <a:t>               </a:t>
            </a:r>
            <a:r>
              <a:rPr lang="tr-TR" altLang="tr-TR" sz="1050" b="1" dirty="0"/>
              <a:t>nesne                     </a:t>
            </a:r>
            <a:r>
              <a:rPr lang="tr-TR" altLang="tr-TR" sz="1050" b="1" dirty="0" smtClean="0"/>
              <a:t>         </a:t>
            </a:r>
            <a:r>
              <a:rPr lang="tr-TR" altLang="tr-TR" sz="1050" b="1" dirty="0"/>
              <a:t>yüklem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 smtClean="0"/>
              <a:t>Ünlemlerden oluşabilir:</a:t>
            </a:r>
            <a:endParaRPr lang="tr-TR" altLang="tr-TR" sz="1800" b="1" dirty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>
                <a:solidFill>
                  <a:srgbClr val="FFFF00"/>
                </a:solidFill>
              </a:rPr>
              <a:t>Aman</a:t>
            </a:r>
            <a:r>
              <a:rPr lang="tr-TR" altLang="tr-TR" sz="1800" b="1" dirty="0"/>
              <a:t>, </a:t>
            </a:r>
            <a:r>
              <a:rPr lang="tr-TR" altLang="tr-TR" sz="1800" b="1" u="sng" dirty="0"/>
              <a:t>bırak</a:t>
            </a:r>
            <a:r>
              <a:rPr lang="tr-TR" altLang="tr-TR" sz="1800" b="1" dirty="0"/>
              <a:t> </a:t>
            </a:r>
            <a:r>
              <a:rPr lang="tr-TR" altLang="tr-TR" sz="1800" b="1" u="sng" dirty="0"/>
              <a:t>yakamı</a:t>
            </a:r>
            <a:r>
              <a:rPr lang="tr-TR" altLang="tr-TR" sz="1800" b="1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/>
              <a:t>             </a:t>
            </a:r>
            <a:r>
              <a:rPr lang="tr-TR" altLang="tr-TR" sz="1050" b="1" dirty="0"/>
              <a:t>yüklem      nesne</a:t>
            </a:r>
            <a:r>
              <a:rPr lang="tr-TR" altLang="tr-TR" sz="1800" b="1" dirty="0"/>
              <a:t>                      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 smtClean="0"/>
              <a:t>Ünlem </a:t>
            </a:r>
            <a:r>
              <a:rPr lang="tr-TR" altLang="tr-TR" sz="1800" b="1" dirty="0"/>
              <a:t>gruplarından </a:t>
            </a:r>
            <a:r>
              <a:rPr lang="tr-TR" altLang="tr-TR" sz="1800" b="1" dirty="0" smtClean="0"/>
              <a:t>oluşabilir:</a:t>
            </a:r>
            <a:endParaRPr lang="tr-TR" altLang="tr-TR" sz="1800" b="1" dirty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>
                <a:solidFill>
                  <a:srgbClr val="FFFF00"/>
                </a:solidFill>
              </a:rPr>
              <a:t>Vah vah</a:t>
            </a:r>
            <a:r>
              <a:rPr lang="tr-TR" altLang="tr-TR" sz="1800" b="1" dirty="0"/>
              <a:t>,         </a:t>
            </a:r>
            <a:r>
              <a:rPr lang="tr-TR" altLang="tr-TR" sz="1800" b="1" u="sng" dirty="0"/>
              <a:t>çok</a:t>
            </a:r>
            <a:r>
              <a:rPr lang="tr-TR" altLang="tr-TR" sz="1800" b="1" dirty="0"/>
              <a:t>         </a:t>
            </a:r>
            <a:r>
              <a:rPr lang="tr-TR" altLang="tr-TR" sz="1800" b="1" u="sng" dirty="0"/>
              <a:t>yazık oldu</a:t>
            </a:r>
            <a:r>
              <a:rPr lang="tr-TR" altLang="tr-TR" sz="1800" b="1" dirty="0"/>
              <a:t>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/>
              <a:t>                    </a:t>
            </a:r>
            <a:r>
              <a:rPr lang="tr-TR" altLang="tr-TR" sz="1050" b="1" dirty="0"/>
              <a:t>zarf tümleci        </a:t>
            </a:r>
            <a:r>
              <a:rPr lang="tr-TR" altLang="tr-TR" sz="1050" b="1" dirty="0" smtClean="0"/>
              <a:t>            </a:t>
            </a:r>
            <a:r>
              <a:rPr lang="tr-TR" altLang="tr-TR" sz="1050" b="1" dirty="0"/>
              <a:t>yüklem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 smtClean="0"/>
              <a:t>Hitaplardan oluşabilir:</a:t>
            </a:r>
            <a:endParaRPr lang="tr-TR" altLang="tr-TR" sz="1800" b="1" u="sng" dirty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u="sng" dirty="0"/>
              <a:t>Cenazemiz</a:t>
            </a:r>
            <a:r>
              <a:rPr lang="tr-TR" altLang="tr-TR" sz="1800" b="1" dirty="0"/>
              <a:t> </a:t>
            </a:r>
            <a:r>
              <a:rPr lang="tr-TR" altLang="tr-TR" sz="1800" b="1" u="sng" dirty="0"/>
              <a:t>yerde</a:t>
            </a:r>
            <a:r>
              <a:rPr lang="tr-TR" altLang="tr-TR" sz="1800" b="1" dirty="0"/>
              <a:t> </a:t>
            </a:r>
            <a:r>
              <a:rPr lang="tr-TR" altLang="tr-TR" sz="1800" b="1" u="sng" dirty="0"/>
              <a:t>kalmasın</a:t>
            </a:r>
            <a:r>
              <a:rPr lang="tr-TR" altLang="tr-TR" sz="1800" b="1" dirty="0"/>
              <a:t> </a:t>
            </a:r>
            <a:r>
              <a:rPr lang="tr-TR" altLang="tr-TR" sz="1800" b="1" dirty="0">
                <a:solidFill>
                  <a:srgbClr val="FFFF00"/>
                </a:solidFill>
              </a:rPr>
              <a:t>dostlar</a:t>
            </a:r>
            <a:r>
              <a:rPr lang="tr-TR" altLang="tr-TR" sz="1800" b="1" dirty="0"/>
              <a:t>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050" b="1" dirty="0"/>
              <a:t>           özne           </a:t>
            </a:r>
            <a:r>
              <a:rPr lang="tr-TR" altLang="tr-TR" sz="1050" b="1" dirty="0" smtClean="0"/>
              <a:t>       dolaylı </a:t>
            </a:r>
            <a:r>
              <a:rPr lang="tr-TR" altLang="tr-TR" sz="1050" b="1" dirty="0"/>
              <a:t>t.     yüklem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800" b="1" dirty="0"/>
              <a:t>                                      C. S. Tarancı</a:t>
            </a:r>
          </a:p>
          <a:p>
            <a:pPr>
              <a:lnSpc>
                <a:spcPct val="80000"/>
              </a:lnSpc>
            </a:pPr>
            <a:endParaRPr lang="tr-TR" altLang="tr-TR" sz="1600" dirty="0"/>
          </a:p>
          <a:p>
            <a:pPr>
              <a:lnSpc>
                <a:spcPct val="80000"/>
              </a:lnSpc>
            </a:pPr>
            <a:endParaRPr lang="tr-TR" altLang="tr-TR" sz="1600" dirty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1600" dirty="0"/>
              <a:t> </a:t>
            </a:r>
          </a:p>
          <a:p>
            <a:pPr>
              <a:lnSpc>
                <a:spcPct val="80000"/>
              </a:lnSpc>
            </a:pPr>
            <a:r>
              <a:rPr lang="tr-TR" altLang="tr-TR" sz="1600" dirty="0"/>
              <a:t>                                              </a:t>
            </a:r>
            <a:endParaRPr lang="tr-TR" altLang="tr-TR" sz="2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sz="4000" dirty="0" smtClean="0">
                <a:solidFill>
                  <a:srgbClr val="FF3300"/>
                </a:solidFill>
              </a:rPr>
              <a:t>CÜMLENİN </a:t>
            </a:r>
            <a:r>
              <a:rPr lang="tr-TR" altLang="tr-TR" sz="4000" dirty="0">
                <a:solidFill>
                  <a:srgbClr val="FF3300"/>
                </a:solidFill>
              </a:rPr>
              <a:t>ÖĞELERİ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057400" y="2895600"/>
            <a:ext cx="2057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lang="tr-TR" altLang="tr-TR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3068300" y="92075"/>
            <a:ext cx="220663" cy="661352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6525" tIns="182562" rIns="136525" bIns="182562"/>
          <a:lstStyle>
            <a:lvl1pPr marL="238125" indent="-238125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4813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19113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Bu slayda şirket ambleminizi eklemek için</a:t>
            </a:r>
          </a:p>
          <a:p>
            <a:endParaRPr lang="tr-TR" altLang="tr-TR" sz="1800" b="1">
              <a:solidFill>
                <a:srgbClr val="000000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Ekle </a:t>
            </a:r>
            <a:r>
              <a:rPr lang="tr-TR" altLang="tr-TR" sz="1800" b="1" noProof="1">
                <a:solidFill>
                  <a:srgbClr val="000000"/>
                </a:solidFill>
                <a:latin typeface="Arial" charset="0"/>
              </a:rPr>
              <a:t>menüsünden</a:t>
            </a:r>
          </a:p>
          <a:p>
            <a:pPr>
              <a:buFontTx/>
              <a:buChar char="•"/>
            </a:pPr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 "Resim”i seçin</a:t>
            </a:r>
          </a:p>
          <a:p>
            <a:pPr>
              <a:buFontTx/>
              <a:buChar char="•"/>
            </a:pPr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Amblem dosyanızı bulun</a:t>
            </a:r>
          </a:p>
          <a:p>
            <a:pPr>
              <a:buFontTx/>
              <a:buChar char="•"/>
            </a:pPr>
            <a:r>
              <a:rPr lang="tr-TR" altLang="tr-TR" sz="1800" b="1" noProof="1">
                <a:solidFill>
                  <a:srgbClr val="000000"/>
                </a:solidFill>
                <a:latin typeface="Arial" charset="0"/>
              </a:rPr>
              <a:t>Tamam'ı</a:t>
            </a:r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 tıklatın.</a:t>
            </a:r>
          </a:p>
          <a:p>
            <a:endParaRPr lang="tr-TR" altLang="tr-TR" sz="1800" b="1">
              <a:solidFill>
                <a:srgbClr val="000000"/>
              </a:solidFill>
              <a:latin typeface="Arial" charset="0"/>
            </a:endParaRPr>
          </a:p>
          <a:p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Amblemi boyutlandırmak için</a:t>
            </a:r>
          </a:p>
          <a:p>
            <a:endParaRPr lang="tr-TR" altLang="tr-TR" sz="1800" b="1">
              <a:solidFill>
                <a:srgbClr val="000000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Amblem içinde bir yeri tıklatın. Amblem dışında görünen kutulara "boyutlandırma tutamaçları" denir.</a:t>
            </a:r>
          </a:p>
          <a:p>
            <a:pPr>
              <a:buFontTx/>
              <a:buChar char="•"/>
            </a:pPr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Nesneyi boyutlandırmak için bunları kullanın.</a:t>
            </a:r>
          </a:p>
          <a:p>
            <a:pPr>
              <a:buFontTx/>
              <a:buChar char="•"/>
            </a:pPr>
            <a:r>
              <a:rPr lang="tr-TR" altLang="tr-TR" sz="1800" b="1">
                <a:solidFill>
                  <a:srgbClr val="000000"/>
                </a:solidFill>
                <a:latin typeface="Arial" charset="0"/>
              </a:rPr>
              <a:t>Boyutlandırma tutamaçlarını kullanmadan önce üst karakter tuşunu  basılı tutarsanız, boyutlandırdığınız nesnedeki oranları korursunuz.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538970"/>
            <a:ext cx="8424936" cy="26944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b="1" dirty="0">
                <a:solidFill>
                  <a:srgbClr val="FFFF00"/>
                </a:solidFill>
              </a:rPr>
              <a:t>Evlerin bölümleri odalardır; cümlenin bölümleri de öğelerdir. </a:t>
            </a:r>
            <a:endParaRPr lang="tr-TR" altLang="tr-TR" sz="2400" b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tr-TR" altLang="tr-TR" sz="24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tr-TR" altLang="tr-TR" sz="2400" b="1" dirty="0" smtClean="0">
                <a:solidFill>
                  <a:srgbClr val="FFFF00"/>
                </a:solidFill>
              </a:rPr>
              <a:t>Cümle </a:t>
            </a:r>
            <a:r>
              <a:rPr lang="tr-TR" altLang="tr-TR" sz="2400" b="1" dirty="0">
                <a:solidFill>
                  <a:srgbClr val="FFFF00"/>
                </a:solidFill>
              </a:rPr>
              <a:t>öğeleri, cümlenin parçaları demektir. Evin bölümleri odalar, salon, tuvalet, banyo, mutfak ve balkondur, cümlenin parçaları da yüklem, özne, nesne, dolaylı tümleç, zarf tümleci adlarını alır. </a:t>
            </a:r>
            <a:endParaRPr lang="tr-TR" altLang="tr-TR" sz="2400" b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tr-TR" altLang="tr-TR" sz="2400" b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tr-TR" altLang="tr-TR" sz="2400" b="1" dirty="0" smtClean="0">
                <a:solidFill>
                  <a:srgbClr val="FFFF00"/>
                </a:solidFill>
              </a:rPr>
              <a:t>Cümlenin </a:t>
            </a:r>
            <a:r>
              <a:rPr lang="tr-TR" altLang="tr-TR" sz="2400" b="1" dirty="0">
                <a:solidFill>
                  <a:srgbClr val="FFFF00"/>
                </a:solidFill>
              </a:rPr>
              <a:t>öğelerini bulmaya yarayan bazı ipuçları vardır. Öğeler bu ipuçları dışında başka yöntemlerle bulunmamalıdır.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8000" dirty="0">
                <a:solidFill>
                  <a:srgbClr val="FFFFFF"/>
                </a:solidFill>
              </a:rPr>
              <a:t>Yüklem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Yüklem cümledeki anlamın temelini oluşturur. “Çekimli bir fiil” ya da “ekfiil almış isim soylu bir kelime”dir.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FF00"/>
                </a:solidFill>
              </a:rPr>
              <a:t>Geldik.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FF00"/>
                </a:solidFill>
              </a:rPr>
              <a:t>Üşüdü.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FF00"/>
                </a:solidFill>
              </a:rPr>
              <a:t>Hastadır.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 dolapta kitaplar </a:t>
            </a:r>
            <a:r>
              <a:rPr lang="tr-TR" altLang="tr-TR">
                <a:solidFill>
                  <a:srgbClr val="FFFF00"/>
                </a:solidFill>
              </a:rPr>
              <a:t>var.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 kitapları bana </a:t>
            </a:r>
            <a:r>
              <a:rPr lang="tr-TR" altLang="tr-TR">
                <a:solidFill>
                  <a:srgbClr val="FFFF00"/>
                </a:solidFill>
              </a:rPr>
              <a:t>ver.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>
                <a:solidFill>
                  <a:srgbClr val="FF3300"/>
                </a:solidFill>
              </a:rPr>
              <a:t>Yüklem her türlü kelimeden oluşabilir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Sağdaki kitap </a:t>
            </a:r>
            <a:r>
              <a:rPr lang="tr-TR" altLang="tr-TR" b="1">
                <a:solidFill>
                  <a:srgbClr val="FFFF00"/>
                </a:solidFill>
              </a:rPr>
              <a:t>Akın’ınmış.</a:t>
            </a:r>
            <a:r>
              <a:rPr lang="tr-TR" altLang="tr-TR" b="1"/>
              <a:t> </a:t>
            </a:r>
            <a:r>
              <a:rPr lang="tr-TR" altLang="tr-TR"/>
              <a:t>(isim)</a:t>
            </a:r>
          </a:p>
          <a:p>
            <a:r>
              <a:rPr lang="tr-TR" altLang="tr-TR"/>
              <a:t>Kırmızı araba çok </a:t>
            </a:r>
            <a:r>
              <a:rPr lang="tr-TR" altLang="tr-TR" b="1">
                <a:solidFill>
                  <a:srgbClr val="FFFF00"/>
                </a:solidFill>
              </a:rPr>
              <a:t>güzeldi</a:t>
            </a:r>
            <a:r>
              <a:rPr lang="tr-TR" altLang="tr-TR"/>
              <a:t>.(sıfat)</a:t>
            </a:r>
          </a:p>
          <a:p>
            <a:r>
              <a:rPr lang="tr-TR" altLang="tr-TR"/>
              <a:t>Beni suçlayan </a:t>
            </a:r>
            <a:r>
              <a:rPr lang="tr-TR" altLang="tr-TR" b="1">
                <a:solidFill>
                  <a:srgbClr val="FFFF00"/>
                </a:solidFill>
              </a:rPr>
              <a:t>sensin</a:t>
            </a:r>
            <a:r>
              <a:rPr lang="tr-TR" altLang="tr-TR">
                <a:solidFill>
                  <a:srgbClr val="FFFF00"/>
                </a:solidFill>
              </a:rPr>
              <a:t>.</a:t>
            </a:r>
            <a:r>
              <a:rPr lang="tr-TR" altLang="tr-TR"/>
              <a:t> (zamir)</a:t>
            </a:r>
          </a:p>
          <a:p>
            <a:r>
              <a:rPr lang="tr-TR" altLang="tr-TR"/>
              <a:t>Sahil havası tam </a:t>
            </a:r>
            <a:r>
              <a:rPr lang="tr-TR" altLang="tr-TR" b="1">
                <a:solidFill>
                  <a:srgbClr val="FFFF00"/>
                </a:solidFill>
              </a:rPr>
              <a:t>bana göre</a:t>
            </a:r>
            <a:r>
              <a:rPr lang="tr-TR" altLang="tr-TR">
                <a:solidFill>
                  <a:srgbClr val="FFFF00"/>
                </a:solidFill>
              </a:rPr>
              <a:t>.</a:t>
            </a:r>
            <a:r>
              <a:rPr lang="tr-TR" altLang="tr-TR"/>
              <a:t> (edatlı)</a:t>
            </a:r>
          </a:p>
          <a:p>
            <a:r>
              <a:rPr lang="tr-TR" altLang="tr-TR"/>
              <a:t>Yazarın hiç kullanmadığı kelime </a:t>
            </a:r>
            <a:r>
              <a:rPr lang="tr-TR" altLang="tr-TR" b="1">
                <a:solidFill>
                  <a:srgbClr val="FFFF00"/>
                </a:solidFill>
              </a:rPr>
              <a:t>ve’ymiş</a:t>
            </a:r>
            <a:r>
              <a:rPr lang="tr-TR" altLang="tr-TR">
                <a:solidFill>
                  <a:srgbClr val="FFFF00"/>
                </a:solidFill>
              </a:rPr>
              <a:t>.</a:t>
            </a:r>
            <a:r>
              <a:rPr lang="tr-TR" altLang="tr-TR"/>
              <a:t> (bağlaç)</a:t>
            </a:r>
          </a:p>
          <a:p>
            <a:r>
              <a:rPr lang="tr-TR" altLang="tr-TR"/>
              <a:t>İki lafının biri </a:t>
            </a:r>
            <a:r>
              <a:rPr lang="tr-TR" altLang="tr-TR" b="1">
                <a:solidFill>
                  <a:srgbClr val="FFFF00"/>
                </a:solidFill>
              </a:rPr>
              <a:t>ah’tır</a:t>
            </a:r>
            <a:r>
              <a:rPr lang="tr-TR" altLang="tr-TR"/>
              <a:t>. (ünlem)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>
                <a:solidFill>
                  <a:srgbClr val="FF3300"/>
                </a:solidFill>
              </a:rPr>
              <a:t>Yüklem çok kelimeden de oluşabilir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800"/>
              <a:t>Bu işle </a:t>
            </a:r>
            <a:r>
              <a:rPr lang="tr-TR" altLang="tr-TR" sz="2800" b="1">
                <a:solidFill>
                  <a:srgbClr val="FFFF00"/>
                </a:solidFill>
              </a:rPr>
              <a:t>başa çıkamam</a:t>
            </a:r>
            <a:r>
              <a:rPr lang="tr-TR" altLang="tr-TR" sz="2800">
                <a:solidFill>
                  <a:srgbClr val="FFFF00"/>
                </a:solidFill>
              </a:rPr>
              <a:t>.</a:t>
            </a:r>
            <a:r>
              <a:rPr lang="tr-TR" altLang="tr-TR" sz="2800"/>
              <a:t> (deyim, bileşik fiil)</a:t>
            </a:r>
          </a:p>
          <a:p>
            <a:r>
              <a:rPr lang="tr-TR" altLang="tr-TR" sz="2800"/>
              <a:t>Sınavı geçemediği için şimdi </a:t>
            </a:r>
            <a:r>
              <a:rPr lang="tr-TR" altLang="tr-TR" sz="2800" b="1">
                <a:solidFill>
                  <a:srgbClr val="FFFF00"/>
                </a:solidFill>
              </a:rPr>
              <a:t>suratından düşen bin parça</a:t>
            </a:r>
            <a:r>
              <a:rPr lang="tr-TR" altLang="tr-TR" sz="2800"/>
              <a:t>. (deyim, bileşik fiil)</a:t>
            </a:r>
          </a:p>
          <a:p>
            <a:r>
              <a:rPr lang="tr-TR" altLang="tr-TR" sz="2800"/>
              <a:t>Yere düşen şey </a:t>
            </a:r>
            <a:r>
              <a:rPr lang="tr-TR" altLang="tr-TR" sz="2800" b="1">
                <a:solidFill>
                  <a:srgbClr val="FFFF00"/>
                </a:solidFill>
              </a:rPr>
              <a:t>çelik tencerenin cam kapağındaki plastik kısmın vidasındaki pulmuş</a:t>
            </a:r>
            <a:r>
              <a:rPr lang="tr-TR" altLang="tr-TR" sz="2800"/>
              <a:t>. (isim tamlaması, sıfat tamlaması)</a:t>
            </a:r>
          </a:p>
          <a:p>
            <a:r>
              <a:rPr lang="tr-TR" altLang="tr-TR" sz="2800"/>
              <a:t>Bu soru </a:t>
            </a:r>
            <a:r>
              <a:rPr lang="tr-TR" altLang="tr-TR" sz="2800" b="1">
                <a:solidFill>
                  <a:srgbClr val="FFFF00"/>
                </a:solidFill>
              </a:rPr>
              <a:t>kolay değil</a:t>
            </a:r>
            <a:r>
              <a:rPr lang="tr-TR" altLang="tr-TR" sz="2800"/>
              <a:t>. (edatlı)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6600" dirty="0">
                <a:solidFill>
                  <a:srgbClr val="FFFFFF"/>
                </a:solidFill>
              </a:rPr>
              <a:t>Özne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4114800"/>
          </a:xfrm>
        </p:spPr>
        <p:txBody>
          <a:bodyPr/>
          <a:lstStyle/>
          <a:p>
            <a:r>
              <a:rPr lang="tr-TR" altLang="tr-TR"/>
              <a:t>Özne,  yükleme sorulan “ne, kim” sorularının cevabıdır.</a:t>
            </a:r>
            <a:endParaRPr lang="tr-TR" altLang="tr-TR" b="1"/>
          </a:p>
          <a:p>
            <a:r>
              <a:rPr lang="tr-TR" altLang="tr-TR" b="1">
                <a:solidFill>
                  <a:srgbClr val="FFFF00"/>
                </a:solidFill>
              </a:rPr>
              <a:t>Öğretmenim</a:t>
            </a:r>
            <a:r>
              <a:rPr lang="tr-TR" altLang="tr-TR"/>
              <a:t> buraya geldi. (Gelen kim?)</a:t>
            </a:r>
            <a:endParaRPr lang="tr-TR" altLang="tr-TR" b="1"/>
          </a:p>
          <a:p>
            <a:r>
              <a:rPr lang="tr-TR" altLang="tr-TR" b="1">
                <a:solidFill>
                  <a:srgbClr val="FFFF00"/>
                </a:solidFill>
              </a:rPr>
              <a:t>Babam</a:t>
            </a:r>
            <a:r>
              <a:rPr lang="tr-TR" altLang="tr-TR">
                <a:solidFill>
                  <a:srgbClr val="FFFF00"/>
                </a:solidFill>
              </a:rPr>
              <a:t> </a:t>
            </a:r>
            <a:r>
              <a:rPr lang="tr-TR" altLang="tr-TR"/>
              <a:t>bizi çok sever. (Seven kim?)</a:t>
            </a:r>
            <a:endParaRPr lang="tr-TR" altLang="tr-TR" b="1"/>
          </a:p>
          <a:p>
            <a:r>
              <a:rPr lang="tr-TR" altLang="tr-TR" b="1">
                <a:solidFill>
                  <a:srgbClr val="FFFF00"/>
                </a:solidFill>
              </a:rPr>
              <a:t>Bu disket</a:t>
            </a:r>
            <a:r>
              <a:rPr lang="tr-TR" altLang="tr-TR"/>
              <a:t> bozuk. (Bozuk olan ne?)</a:t>
            </a:r>
            <a:endParaRPr lang="tr-TR" altLang="tr-TR" b="1"/>
          </a:p>
          <a:p>
            <a:r>
              <a:rPr lang="tr-TR" altLang="tr-TR" b="1">
                <a:solidFill>
                  <a:srgbClr val="FFFF00"/>
                </a:solidFill>
              </a:rPr>
              <a:t>Çayın rengi</a:t>
            </a:r>
            <a:r>
              <a:rPr lang="tr-TR" altLang="tr-TR"/>
              <a:t> koyu. (Koyu olan ne?)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FFFF"/>
                </a:solidFill>
              </a:rPr>
              <a:t>Gizli </a:t>
            </a:r>
            <a:r>
              <a:rPr lang="tr-TR" altLang="tr-TR" dirty="0" smtClean="0">
                <a:solidFill>
                  <a:srgbClr val="FFFFFF"/>
                </a:solidFill>
              </a:rPr>
              <a:t>Özne</a:t>
            </a:r>
            <a:endParaRPr lang="tr-TR" altLang="tr-TR" dirty="0">
              <a:solidFill>
                <a:srgbClr val="FFFFFF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772400" cy="4114800"/>
          </a:xfrm>
        </p:spPr>
        <p:txBody>
          <a:bodyPr/>
          <a:lstStyle/>
          <a:p>
            <a:r>
              <a:rPr lang="tr-TR" altLang="tr-TR"/>
              <a:t>Cümlede özne yoksa yüklemin kişisi yüklemin çekiminden çıkarılabiliyorsa bu durumda cümlede gizli özne vardır.</a:t>
            </a:r>
          </a:p>
          <a:p>
            <a:r>
              <a:rPr lang="tr-TR" altLang="tr-TR"/>
              <a:t>Akşama doğru beni aradı. (Arayan kim?- o)</a:t>
            </a:r>
          </a:p>
          <a:p>
            <a:r>
              <a:rPr lang="tr-TR" altLang="tr-TR"/>
              <a:t>Hızla aşağı düştü. (Düşen ne?- o)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FFFF"/>
                </a:solidFill>
              </a:rPr>
              <a:t>Sözde </a:t>
            </a:r>
            <a:r>
              <a:rPr lang="tr-TR" altLang="tr-TR" dirty="0" smtClean="0">
                <a:solidFill>
                  <a:srgbClr val="FFFFFF"/>
                </a:solidFill>
              </a:rPr>
              <a:t>Özne</a:t>
            </a:r>
            <a:endParaRPr lang="tr-TR" altLang="tr-TR" dirty="0">
              <a:solidFill>
                <a:srgbClr val="FFFFFF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772400" cy="4114800"/>
          </a:xfrm>
        </p:spPr>
        <p:txBody>
          <a:bodyPr/>
          <a:lstStyle/>
          <a:p>
            <a:r>
              <a:rPr lang="tr-TR" altLang="tr-TR"/>
              <a:t>Edilgen çatılı fiillerin öznesine sözde özne denir. Sözde özne yapılan işten etkilenir.</a:t>
            </a:r>
          </a:p>
          <a:p>
            <a:r>
              <a:rPr lang="tr-TR" altLang="tr-TR"/>
              <a:t>Sabahleyin </a:t>
            </a:r>
            <a:r>
              <a:rPr lang="tr-TR" altLang="tr-TR" b="1">
                <a:solidFill>
                  <a:srgbClr val="FFFF00"/>
                </a:solidFill>
              </a:rPr>
              <a:t>ağır yemek</a:t>
            </a:r>
            <a:r>
              <a:rPr lang="tr-TR" altLang="tr-TR"/>
              <a:t> yenmez. </a:t>
            </a:r>
          </a:p>
          <a:p>
            <a:r>
              <a:rPr lang="tr-TR" altLang="tr-TR" b="1">
                <a:solidFill>
                  <a:srgbClr val="FFFF00"/>
                </a:solidFill>
              </a:rPr>
              <a:t>Bu kadar yol</a:t>
            </a:r>
            <a:r>
              <a:rPr lang="tr-TR" altLang="tr-TR"/>
              <a:t> yürünmez.</a:t>
            </a:r>
            <a:endParaRPr lang="tr-TR" altLang="tr-TR" b="1"/>
          </a:p>
          <a:p>
            <a:r>
              <a:rPr lang="tr-TR" altLang="tr-TR" b="1">
                <a:solidFill>
                  <a:srgbClr val="FFFF00"/>
                </a:solidFill>
              </a:rPr>
              <a:t>Gecekondular</a:t>
            </a:r>
            <a:r>
              <a:rPr lang="tr-TR" altLang="tr-TR"/>
              <a:t> belediye tarafından yıkıldı.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>
                <a:solidFill>
                  <a:srgbClr val="FF3300"/>
                </a:solidFill>
              </a:rPr>
              <a:t>Her cümlenin öznesi olmak zorunda mı?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7772400" cy="4114800"/>
          </a:xfrm>
        </p:spPr>
        <p:txBody>
          <a:bodyPr/>
          <a:lstStyle/>
          <a:p>
            <a:endParaRPr lang="tr-TR" altLang="tr-TR"/>
          </a:p>
          <a:p>
            <a:r>
              <a:rPr lang="tr-TR" altLang="tr-TR"/>
              <a:t>Her cümlede özne olmak zorunda değil. Aşağıdaki cümlelerin öznesi yoktur.</a:t>
            </a:r>
          </a:p>
          <a:p>
            <a:r>
              <a:rPr lang="tr-TR" altLang="tr-TR"/>
              <a:t>Bu vakitte yola çıkılmaz.</a:t>
            </a:r>
          </a:p>
          <a:p>
            <a:r>
              <a:rPr lang="tr-TR" altLang="tr-TR"/>
              <a:t>Kasabaya bu giysilerle gidilmez.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rket Bilgileri Kitabı">
  <a:themeElements>
    <a:clrScheme name="Şirket Bilgileri Kitabı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Şirket Bilgileri Kitabı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Şirket Bilgileri Kitabı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rket Bilgileri Kitabı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rket Bilgileri Kitabı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rket Bilgileri Kitabı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rket Bilgileri Kitabı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rket Bilgileri Kitabı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Handbook</Template>
  <TotalTime>257</TotalTime>
  <Words>727</Words>
  <Application>Microsoft Office PowerPoint</Application>
  <PresentationFormat>Ekran Gösterisi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Şirket Bilgileri Kitabı</vt:lpstr>
      <vt:lpstr>CÜMLENİN ÖĞELERİ</vt:lpstr>
      <vt:lpstr>CÜMLENİN ÖĞELERİ</vt:lpstr>
      <vt:lpstr>Yüklem</vt:lpstr>
      <vt:lpstr>Yüklem her türlü kelimeden oluşabilir</vt:lpstr>
      <vt:lpstr>Yüklem çok kelimeden de oluşabilir</vt:lpstr>
      <vt:lpstr>Özne</vt:lpstr>
      <vt:lpstr>Gizli Özne</vt:lpstr>
      <vt:lpstr>Sözde Özne</vt:lpstr>
      <vt:lpstr>Her cümlenin öznesi olmak zorunda mı?</vt:lpstr>
      <vt:lpstr>Nesne</vt:lpstr>
      <vt:lpstr>Belirtili Nesne Belirtisiz Nesne</vt:lpstr>
      <vt:lpstr>Dolaylı Tümleç</vt:lpstr>
      <vt:lpstr>Zarf Tümleci</vt:lpstr>
      <vt:lpstr>Cümle Dışı Unsurlar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4</cp:revision>
  <cp:lastPrinted>1601-01-01T00:00:00Z</cp:lastPrinted>
  <dcterms:created xsi:type="dcterms:W3CDTF">2005-01-24T09:59:09Z</dcterms:created>
  <dcterms:modified xsi:type="dcterms:W3CDTF">2023-04-29T03:37:27Z</dcterms:modified>
  <cp:category>www.turkedebiyati.org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1055</vt:i4>
  </property>
</Properties>
</file>