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tr-TR"/>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104" y="4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endParaRPr lang="tr-TR" alt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tr-TR" alt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DF0CB51-B7A4-41B1-8050-2CAE4B1E8882}" type="slidenum">
              <a:rPr lang="tr-TR" altLang="tr-TR" smtClean="0"/>
              <a:pPr/>
              <a:t>‹#›</a:t>
            </a:fld>
            <a:endParaRPr lang="tr-TR" alt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endParaRPr lang="tr-TR" altLang="tr-TR"/>
          </a:p>
        </p:txBody>
      </p:sp>
      <p:sp>
        <p:nvSpPr>
          <p:cNvPr id="5" name="Footer Placeholder 4"/>
          <p:cNvSpPr>
            <a:spLocks noGrp="1"/>
          </p:cNvSpPr>
          <p:nvPr>
            <p:ph type="ftr" sz="quarter" idx="11"/>
          </p:nvPr>
        </p:nvSpPr>
        <p:spPr/>
        <p:txBody>
          <a:bodyPr/>
          <a:lstStyle/>
          <a:p>
            <a:endParaRPr lang="tr-TR" altLang="tr-TR"/>
          </a:p>
        </p:txBody>
      </p:sp>
      <p:sp>
        <p:nvSpPr>
          <p:cNvPr id="6" name="Slide Number Placeholder 5"/>
          <p:cNvSpPr>
            <a:spLocks noGrp="1"/>
          </p:cNvSpPr>
          <p:nvPr>
            <p:ph type="sldNum" sz="quarter" idx="12"/>
          </p:nvPr>
        </p:nvSpPr>
        <p:spPr/>
        <p:txBody>
          <a:bodyPr/>
          <a:lstStyle/>
          <a:p>
            <a:fld id="{23C32F5E-07E5-4C8D-A0B0-58FA25D81856}" type="slidenum">
              <a:rPr lang="tr-TR" altLang="tr-TR" smtClean="0"/>
              <a:pPr/>
              <a:t>‹#›</a:t>
            </a:fld>
            <a:endParaRPr lang="tr-TR" alt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endParaRPr lang="tr-TR" altLang="tr-TR"/>
          </a:p>
        </p:txBody>
      </p:sp>
      <p:sp>
        <p:nvSpPr>
          <p:cNvPr id="5" name="Footer Placeholder 4"/>
          <p:cNvSpPr>
            <a:spLocks noGrp="1"/>
          </p:cNvSpPr>
          <p:nvPr>
            <p:ph type="ftr" sz="quarter" idx="11"/>
          </p:nvPr>
        </p:nvSpPr>
        <p:spPr/>
        <p:txBody>
          <a:bodyPr/>
          <a:lstStyle/>
          <a:p>
            <a:endParaRPr lang="tr-TR" altLang="tr-TR"/>
          </a:p>
        </p:txBody>
      </p:sp>
      <p:sp>
        <p:nvSpPr>
          <p:cNvPr id="6" name="Slide Number Placeholder 5"/>
          <p:cNvSpPr>
            <a:spLocks noGrp="1"/>
          </p:cNvSpPr>
          <p:nvPr>
            <p:ph type="sldNum" sz="quarter" idx="12"/>
          </p:nvPr>
        </p:nvSpPr>
        <p:spPr/>
        <p:txBody>
          <a:bodyPr/>
          <a:lstStyle/>
          <a:p>
            <a:fld id="{8053BACC-1011-4568-97E8-FD2C5550128E}" type="slidenum">
              <a:rPr lang="tr-TR" altLang="tr-TR" smtClean="0"/>
              <a:pPr/>
              <a:t>‹#›</a:t>
            </a:fld>
            <a:endParaRPr lang="tr-TR" alt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endParaRPr lang="tr-TR" altLang="tr-TR"/>
          </a:p>
        </p:txBody>
      </p:sp>
      <p:sp>
        <p:nvSpPr>
          <p:cNvPr id="5" name="Footer Placeholder 4"/>
          <p:cNvSpPr>
            <a:spLocks noGrp="1"/>
          </p:cNvSpPr>
          <p:nvPr>
            <p:ph type="ftr" sz="quarter" idx="11"/>
          </p:nvPr>
        </p:nvSpPr>
        <p:spPr/>
        <p:txBody>
          <a:bodyPr/>
          <a:lstStyle/>
          <a:p>
            <a:endParaRPr lang="tr-TR" altLang="tr-TR"/>
          </a:p>
        </p:txBody>
      </p:sp>
      <p:sp>
        <p:nvSpPr>
          <p:cNvPr id="6" name="Slide Number Placeholder 5"/>
          <p:cNvSpPr>
            <a:spLocks noGrp="1"/>
          </p:cNvSpPr>
          <p:nvPr>
            <p:ph type="sldNum" sz="quarter" idx="12"/>
          </p:nvPr>
        </p:nvSpPr>
        <p:spPr/>
        <p:txBody>
          <a:bodyPr/>
          <a:lstStyle/>
          <a:p>
            <a:fld id="{9FDB829B-D032-490F-97FC-9548DCBF0F74}" type="slidenum">
              <a:rPr lang="tr-TR" altLang="tr-TR" smtClean="0"/>
              <a:pPr/>
              <a:t>‹#›</a:t>
            </a:fld>
            <a:endParaRPr lang="tr-TR" alt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endParaRPr lang="tr-TR" altLang="tr-TR"/>
          </a:p>
        </p:txBody>
      </p:sp>
      <p:sp>
        <p:nvSpPr>
          <p:cNvPr id="5" name="Footer Placeholder 4"/>
          <p:cNvSpPr>
            <a:spLocks noGrp="1"/>
          </p:cNvSpPr>
          <p:nvPr>
            <p:ph type="ftr" sz="quarter" idx="11"/>
          </p:nvPr>
        </p:nvSpPr>
        <p:spPr/>
        <p:txBody>
          <a:bodyPr/>
          <a:lstStyle/>
          <a:p>
            <a:endParaRPr lang="tr-TR" altLang="tr-TR"/>
          </a:p>
        </p:txBody>
      </p:sp>
      <p:sp>
        <p:nvSpPr>
          <p:cNvPr id="6" name="Slide Number Placeholder 5"/>
          <p:cNvSpPr>
            <a:spLocks noGrp="1"/>
          </p:cNvSpPr>
          <p:nvPr>
            <p:ph type="sldNum" sz="quarter" idx="12"/>
          </p:nvPr>
        </p:nvSpPr>
        <p:spPr/>
        <p:txBody>
          <a:bodyPr/>
          <a:lstStyle/>
          <a:p>
            <a:fld id="{61477F10-84DE-4434-8A85-08F4A7369D7B}" type="slidenum">
              <a:rPr lang="tr-TR" altLang="tr-TR" smtClean="0"/>
              <a:pPr/>
              <a:t>‹#›</a:t>
            </a:fld>
            <a:endParaRPr lang="tr-TR" alt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endParaRPr lang="tr-TR" altLang="tr-TR"/>
          </a:p>
        </p:txBody>
      </p:sp>
      <p:sp>
        <p:nvSpPr>
          <p:cNvPr id="6" name="Footer Placeholder 5"/>
          <p:cNvSpPr>
            <a:spLocks noGrp="1"/>
          </p:cNvSpPr>
          <p:nvPr>
            <p:ph type="ftr" sz="quarter" idx="11"/>
          </p:nvPr>
        </p:nvSpPr>
        <p:spPr/>
        <p:txBody>
          <a:bodyPr/>
          <a:lstStyle/>
          <a:p>
            <a:endParaRPr lang="tr-TR" altLang="tr-TR"/>
          </a:p>
        </p:txBody>
      </p:sp>
      <p:sp>
        <p:nvSpPr>
          <p:cNvPr id="7" name="Slide Number Placeholder 6"/>
          <p:cNvSpPr>
            <a:spLocks noGrp="1"/>
          </p:cNvSpPr>
          <p:nvPr>
            <p:ph type="sldNum" sz="quarter" idx="12"/>
          </p:nvPr>
        </p:nvSpPr>
        <p:spPr/>
        <p:txBody>
          <a:bodyPr/>
          <a:lstStyle/>
          <a:p>
            <a:fld id="{20C60C26-6967-427B-90D6-A9B0E0E955AF}" type="slidenum">
              <a:rPr lang="tr-TR" altLang="tr-TR" smtClean="0"/>
              <a:pPr/>
              <a:t>‹#›</a:t>
            </a:fld>
            <a:endParaRPr lang="tr-TR" altLang="tr-TR"/>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endParaRPr lang="tr-TR" altLang="tr-TR"/>
          </a:p>
        </p:txBody>
      </p:sp>
      <p:sp>
        <p:nvSpPr>
          <p:cNvPr id="8" name="Footer Placeholder 7"/>
          <p:cNvSpPr>
            <a:spLocks noGrp="1"/>
          </p:cNvSpPr>
          <p:nvPr>
            <p:ph type="ftr" sz="quarter" idx="11"/>
          </p:nvPr>
        </p:nvSpPr>
        <p:spPr/>
        <p:txBody>
          <a:bodyPr/>
          <a:lstStyle/>
          <a:p>
            <a:endParaRPr lang="tr-TR" altLang="tr-TR"/>
          </a:p>
        </p:txBody>
      </p:sp>
      <p:sp>
        <p:nvSpPr>
          <p:cNvPr id="9" name="Slide Number Placeholder 8"/>
          <p:cNvSpPr>
            <a:spLocks noGrp="1"/>
          </p:cNvSpPr>
          <p:nvPr>
            <p:ph type="sldNum" sz="quarter" idx="12"/>
          </p:nvPr>
        </p:nvSpPr>
        <p:spPr/>
        <p:txBody>
          <a:bodyPr/>
          <a:lstStyle/>
          <a:p>
            <a:fld id="{C648B2F5-74E1-47FD-A156-FE37CBF23F78}" type="slidenum">
              <a:rPr lang="tr-TR" altLang="tr-TR" smtClean="0"/>
              <a:pPr/>
              <a:t>‹#›</a:t>
            </a:fld>
            <a:endParaRPr lang="tr-TR" alt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endParaRPr lang="tr-TR" altLang="tr-TR"/>
          </a:p>
        </p:txBody>
      </p:sp>
      <p:sp>
        <p:nvSpPr>
          <p:cNvPr id="4" name="Footer Placeholder 3"/>
          <p:cNvSpPr>
            <a:spLocks noGrp="1"/>
          </p:cNvSpPr>
          <p:nvPr>
            <p:ph type="ftr" sz="quarter" idx="11"/>
          </p:nvPr>
        </p:nvSpPr>
        <p:spPr/>
        <p:txBody>
          <a:bodyPr/>
          <a:lstStyle/>
          <a:p>
            <a:endParaRPr lang="tr-TR" altLang="tr-TR"/>
          </a:p>
        </p:txBody>
      </p:sp>
      <p:sp>
        <p:nvSpPr>
          <p:cNvPr id="5" name="Slide Number Placeholder 4"/>
          <p:cNvSpPr>
            <a:spLocks noGrp="1"/>
          </p:cNvSpPr>
          <p:nvPr>
            <p:ph type="sldNum" sz="quarter" idx="12"/>
          </p:nvPr>
        </p:nvSpPr>
        <p:spPr/>
        <p:txBody>
          <a:bodyPr/>
          <a:lstStyle/>
          <a:p>
            <a:fld id="{6E703D62-15E1-45D5-B532-B4FE6AFE13B1}" type="slidenum">
              <a:rPr lang="tr-TR" altLang="tr-TR" smtClean="0"/>
              <a:pPr/>
              <a:t>‹#›</a:t>
            </a:fld>
            <a:endParaRPr lang="tr-TR" alt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tr-TR" altLang="tr-TR"/>
          </a:p>
        </p:txBody>
      </p:sp>
      <p:sp>
        <p:nvSpPr>
          <p:cNvPr id="3" name="Footer Placeholder 2"/>
          <p:cNvSpPr>
            <a:spLocks noGrp="1"/>
          </p:cNvSpPr>
          <p:nvPr>
            <p:ph type="ftr" sz="quarter" idx="11"/>
          </p:nvPr>
        </p:nvSpPr>
        <p:spPr/>
        <p:txBody>
          <a:bodyPr/>
          <a:lstStyle/>
          <a:p>
            <a:endParaRPr lang="tr-TR" altLang="tr-TR"/>
          </a:p>
        </p:txBody>
      </p:sp>
      <p:sp>
        <p:nvSpPr>
          <p:cNvPr id="4" name="Slide Number Placeholder 3"/>
          <p:cNvSpPr>
            <a:spLocks noGrp="1"/>
          </p:cNvSpPr>
          <p:nvPr>
            <p:ph type="sldNum" sz="quarter" idx="12"/>
          </p:nvPr>
        </p:nvSpPr>
        <p:spPr/>
        <p:txBody>
          <a:bodyPr/>
          <a:lstStyle/>
          <a:p>
            <a:fld id="{ADC08F0D-1311-4329-94D5-2195F5228AF2}" type="slidenum">
              <a:rPr lang="tr-TR" altLang="tr-TR" smtClean="0"/>
              <a:pPr/>
              <a:t>‹#›</a:t>
            </a:fld>
            <a:endParaRPr lang="tr-TR" alt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endParaRPr lang="tr-TR" altLang="tr-TR"/>
          </a:p>
        </p:txBody>
      </p:sp>
      <p:sp>
        <p:nvSpPr>
          <p:cNvPr id="7" name="Slide Number Placeholder 6"/>
          <p:cNvSpPr>
            <a:spLocks noGrp="1"/>
          </p:cNvSpPr>
          <p:nvPr>
            <p:ph type="sldNum" sz="quarter" idx="12"/>
          </p:nvPr>
        </p:nvSpPr>
        <p:spPr/>
        <p:txBody>
          <a:bodyPr/>
          <a:lstStyle/>
          <a:p>
            <a:fld id="{F8D9A8E1-3284-4F1F-A05F-4DA12171F478}" type="slidenum">
              <a:rPr lang="tr-TR" altLang="tr-TR" smtClean="0"/>
              <a:pPr/>
              <a:t>‹#›</a:t>
            </a:fld>
            <a:endParaRPr lang="tr-TR" alt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lt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endParaRPr lang="tr-TR" altLang="tr-T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ltLang="tr-TR"/>
          </a:p>
        </p:txBody>
      </p:sp>
      <p:sp>
        <p:nvSpPr>
          <p:cNvPr id="7" name="Slide Number Placeholder 6"/>
          <p:cNvSpPr>
            <a:spLocks noGrp="1"/>
          </p:cNvSpPr>
          <p:nvPr>
            <p:ph type="sldNum" sz="quarter" idx="12"/>
          </p:nvPr>
        </p:nvSpPr>
        <p:spPr/>
        <p:txBody>
          <a:bodyPr/>
          <a:lstStyle/>
          <a:p>
            <a:fld id="{C7E80A99-1E35-49D1-8C9C-D902A4853EEA}" type="slidenum">
              <a:rPr lang="tr-TR" altLang="tr-TR" smtClean="0"/>
              <a:pPr/>
              <a:t>‹#›</a:t>
            </a:fld>
            <a:endParaRPr lang="tr-TR" alt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endParaRPr lang="tr-TR" alt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tr-TR" alt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7C61C0C-E452-4EF5-AA14-7AB07E19EE8D}" type="slidenum">
              <a:rPr lang="tr-TR" altLang="tr-TR" smtClean="0"/>
              <a:pPr/>
              <a:t>‹#›</a:t>
            </a:fld>
            <a:endParaRPr lang="tr-TR" altLang="tr-TR"/>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turkedebiyati.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224031" y="2708920"/>
            <a:ext cx="1940257" cy="765612"/>
          </a:xfrm>
        </p:spPr>
        <p:txBody>
          <a:bodyPr>
            <a:normAutofit/>
          </a:bodyPr>
          <a:lstStyle/>
          <a:p>
            <a:r>
              <a:rPr lang="tr-TR" altLang="tr-TR" b="1" dirty="0"/>
              <a:t>İLETİŞİM</a:t>
            </a:r>
          </a:p>
        </p:txBody>
      </p:sp>
      <p:sp>
        <p:nvSpPr>
          <p:cNvPr id="2" name="Alt Başlık 1"/>
          <p:cNvSpPr>
            <a:spLocks noGrp="1"/>
          </p:cNvSpPr>
          <p:nvPr>
            <p:ph type="subTitle" idx="1"/>
          </p:nvPr>
        </p:nvSpPr>
        <p:spPr/>
        <p:txBody>
          <a:bodyPr/>
          <a:lstStyle/>
          <a:p>
            <a:pPr algn="ctr">
              <a:spcAft>
                <a:spcPts val="0"/>
              </a:spcAft>
            </a:pPr>
            <a:r>
              <a:rPr lang="tr-TR" b="1" u="sng" dirty="0">
                <a:solidFill>
                  <a:srgbClr val="0000FF"/>
                </a:solidFill>
                <a:latin typeface="Calibri"/>
                <a:ea typeface="Calibri"/>
                <a:cs typeface="Times New Roman"/>
                <a:hlinkClick r:id="rId2"/>
              </a:rPr>
              <a:t>www.turkedebiyati.org</a:t>
            </a:r>
            <a:br>
              <a:rPr lang="tr-TR" b="1" u="sng" dirty="0">
                <a:solidFill>
                  <a:srgbClr val="0000FF"/>
                </a:solidFill>
                <a:latin typeface="Calibri"/>
                <a:ea typeface="Calibri"/>
                <a:cs typeface="Times New Roman"/>
                <a:hlinkClick r:id="rId2"/>
              </a:rPr>
            </a:br>
            <a:r>
              <a:rPr lang="tr-TR" b="1" dirty="0">
                <a:solidFill>
                  <a:srgbClr val="FF3300"/>
                </a:solidFill>
                <a:latin typeface="Calibri"/>
                <a:ea typeface="Calibri"/>
                <a:cs typeface="Times New Roman"/>
              </a:rPr>
              <a:t>Türk Dili ve Edebiyatı Dersi Kaynak Eğitim Sitesi</a:t>
            </a:r>
            <a:endParaRPr lang="tr-TR" dirty="0">
              <a:latin typeface="Calibri"/>
              <a:ea typeface="Calibri"/>
              <a:cs typeface="Times New Roman"/>
            </a:endParaRPr>
          </a:p>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r>
              <a:rPr lang="tr-TR" altLang="tr-TR" b="1" dirty="0"/>
              <a:t>DİLİN ÖNEMİ ve ÖZELLİKLERİ</a:t>
            </a:r>
          </a:p>
        </p:txBody>
      </p:sp>
      <p:sp>
        <p:nvSpPr>
          <p:cNvPr id="20483" name="Rectangle 3"/>
          <p:cNvSpPr>
            <a:spLocks noGrp="1" noChangeArrowheads="1"/>
          </p:cNvSpPr>
          <p:nvPr>
            <p:ph idx="1"/>
          </p:nvPr>
        </p:nvSpPr>
        <p:spPr/>
        <p:txBody>
          <a:bodyPr>
            <a:normAutofit lnSpcReduction="10000"/>
          </a:bodyPr>
          <a:lstStyle/>
          <a:p>
            <a:pPr>
              <a:lnSpc>
                <a:spcPct val="80000"/>
              </a:lnSpc>
              <a:buFontTx/>
              <a:buNone/>
            </a:pPr>
            <a:endParaRPr lang="tr-TR" altLang="tr-TR" sz="2000" dirty="0"/>
          </a:p>
          <a:p>
            <a:pPr>
              <a:lnSpc>
                <a:spcPct val="80000"/>
              </a:lnSpc>
            </a:pPr>
            <a:r>
              <a:rPr lang="tr-TR" altLang="tr-TR" sz="2000" b="1" dirty="0"/>
              <a:t>DİL, GELİŞMİŞ BİR İLETİŞİM ARACIDIR. </a:t>
            </a:r>
            <a:endParaRPr lang="tr-TR" altLang="tr-TR" sz="2000" dirty="0"/>
          </a:p>
          <a:p>
            <a:pPr>
              <a:lnSpc>
                <a:spcPct val="80000"/>
              </a:lnSpc>
            </a:pPr>
            <a:r>
              <a:rPr lang="tr-TR" altLang="tr-TR" sz="2000" b="1" dirty="0"/>
              <a:t>DİLİN VARLIĞI, ANCAK İNSANIN VARLIĞIYLA MÜM-KÜNDÜR.</a:t>
            </a:r>
            <a:r>
              <a:rPr lang="tr-TR" altLang="tr-TR" sz="2000" dirty="0"/>
              <a:t> </a:t>
            </a:r>
          </a:p>
          <a:p>
            <a:pPr>
              <a:lnSpc>
                <a:spcPct val="80000"/>
              </a:lnSpc>
            </a:pPr>
            <a:r>
              <a:rPr lang="tr-TR" altLang="tr-TR" sz="2000" b="1" dirty="0"/>
              <a:t>DİL, SESLERDEN OLUŞMUŞ BİR ANLAŞMA SİSTEMİDİR.</a:t>
            </a:r>
            <a:r>
              <a:rPr lang="tr-TR" altLang="tr-TR" sz="2000" dirty="0"/>
              <a:t> </a:t>
            </a:r>
          </a:p>
          <a:p>
            <a:pPr>
              <a:lnSpc>
                <a:spcPct val="80000"/>
              </a:lnSpc>
            </a:pPr>
            <a:r>
              <a:rPr lang="tr-TR" altLang="tr-TR" sz="2000" b="1" dirty="0"/>
              <a:t>TAM ANLAMIYLA ANLATMA VE ANLAŞMA; SESLERDEN ÖRÜLÜ KURALLAR BÜTÜNÜ OLAN “DİL” İLE SAĞLANIR.</a:t>
            </a:r>
            <a:r>
              <a:rPr lang="tr-TR" altLang="tr-TR" sz="2000" dirty="0"/>
              <a:t> </a:t>
            </a:r>
          </a:p>
          <a:p>
            <a:pPr>
              <a:lnSpc>
                <a:spcPct val="80000"/>
              </a:lnSpc>
            </a:pPr>
            <a:r>
              <a:rPr lang="tr-TR" altLang="tr-TR" sz="2000" b="1" dirty="0"/>
              <a:t>DİL, DÜŞÜNCE VE ZEKÂNIN BİR GÖSTERGESİDİR. </a:t>
            </a:r>
            <a:endParaRPr lang="tr-TR" altLang="tr-TR" sz="2000" dirty="0"/>
          </a:p>
          <a:p>
            <a:pPr>
              <a:lnSpc>
                <a:spcPct val="80000"/>
              </a:lnSpc>
            </a:pPr>
            <a:r>
              <a:rPr lang="tr-TR" altLang="tr-TR" sz="2000" b="1" dirty="0"/>
              <a:t>DİL, CANLI BİR VARLIKTIR. (adak, </a:t>
            </a:r>
            <a:r>
              <a:rPr lang="tr-TR" altLang="tr-TR" sz="2000" b="1" dirty="0" err="1"/>
              <a:t>ayıg</a:t>
            </a:r>
            <a:r>
              <a:rPr lang="tr-TR" altLang="tr-TR" sz="2000" b="1" dirty="0"/>
              <a:t>, </a:t>
            </a:r>
            <a:r>
              <a:rPr lang="tr-TR" altLang="tr-TR" sz="2000" b="1" dirty="0" err="1"/>
              <a:t>sarıg</a:t>
            </a:r>
            <a:r>
              <a:rPr lang="tr-TR" altLang="tr-TR" sz="2000" b="1" dirty="0"/>
              <a:t>, </a:t>
            </a:r>
            <a:r>
              <a:rPr lang="tr-TR" altLang="tr-TR" sz="2000" b="1" dirty="0" err="1"/>
              <a:t>edgü</a:t>
            </a:r>
            <a:r>
              <a:rPr lang="tr-TR" altLang="tr-TR" sz="2000" b="1" dirty="0"/>
              <a:t>, gök [kök], uçmak, yanıt, </a:t>
            </a:r>
            <a:r>
              <a:rPr lang="tr-TR" altLang="tr-TR" sz="2000" b="1" dirty="0" err="1"/>
              <a:t>yabız</a:t>
            </a:r>
            <a:r>
              <a:rPr lang="tr-TR" altLang="tr-TR" sz="2000" b="1" dirty="0"/>
              <a:t> vb.)</a:t>
            </a:r>
            <a:r>
              <a:rPr lang="tr-TR" altLang="tr-TR" sz="2000" dirty="0"/>
              <a:t> </a:t>
            </a:r>
          </a:p>
          <a:p>
            <a:pPr>
              <a:lnSpc>
                <a:spcPct val="80000"/>
              </a:lnSpc>
            </a:pPr>
            <a:r>
              <a:rPr lang="tr-TR" altLang="tr-TR" sz="2000" b="1" dirty="0"/>
              <a:t>DİL, SOSYAL BİR VARLIKTIR. </a:t>
            </a:r>
            <a:endParaRPr lang="tr-TR" altLang="tr-TR" sz="2000" dirty="0"/>
          </a:p>
          <a:p>
            <a:pPr>
              <a:lnSpc>
                <a:spcPct val="80000"/>
              </a:lnSpc>
            </a:pPr>
            <a:r>
              <a:rPr lang="tr-TR" altLang="tr-TR" sz="2000" b="1" dirty="0"/>
              <a:t>DİL, BİR ORTAKLIKTIR.</a:t>
            </a:r>
            <a:r>
              <a:rPr lang="tr-TR" altLang="tr-TR" sz="2000" dirty="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Grp="1" noChangeArrowheads="1"/>
          </p:cNvSpPr>
          <p:nvPr>
            <p:ph type="title"/>
          </p:nvPr>
        </p:nvSpPr>
        <p:spPr>
          <a:xfrm>
            <a:off x="457200" y="274638"/>
            <a:ext cx="8147050" cy="6034087"/>
          </a:xfrm>
        </p:spPr>
        <p:txBody>
          <a:bodyPr/>
          <a:lstStyle/>
          <a:p>
            <a:r>
              <a:rPr lang="tr-TR" altLang="tr-TR" sz="6600" b="1"/>
              <a:t>DİLİN MİLLET HAYATINDAKİ YERİ VE ÖNEMİ</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899592" y="692696"/>
            <a:ext cx="6552728" cy="638944"/>
          </a:xfrm>
        </p:spPr>
        <p:txBody>
          <a:bodyPr>
            <a:normAutofit/>
          </a:bodyPr>
          <a:lstStyle/>
          <a:p>
            <a:r>
              <a:rPr lang="tr-TR" altLang="tr-TR" sz="2400" b="1" dirty="0"/>
              <a:t>DİLİN MİLLET HAYATINDAKİ YERİ VE ÖNEMİ</a:t>
            </a:r>
          </a:p>
        </p:txBody>
      </p:sp>
      <p:sp>
        <p:nvSpPr>
          <p:cNvPr id="23555" name="Rectangle 3"/>
          <p:cNvSpPr>
            <a:spLocks noGrp="1" noChangeArrowheads="1"/>
          </p:cNvSpPr>
          <p:nvPr>
            <p:ph idx="1"/>
          </p:nvPr>
        </p:nvSpPr>
        <p:spPr>
          <a:xfrm>
            <a:off x="457200" y="1600200"/>
            <a:ext cx="8362950" cy="4997450"/>
          </a:xfrm>
        </p:spPr>
        <p:txBody>
          <a:bodyPr>
            <a:normAutofit/>
          </a:bodyPr>
          <a:lstStyle/>
          <a:p>
            <a:pPr>
              <a:lnSpc>
                <a:spcPct val="80000"/>
              </a:lnSpc>
            </a:pPr>
            <a:r>
              <a:rPr lang="tr-TR" altLang="tr-TR" sz="2400" b="1" dirty="0"/>
              <a:t>DİL BİRLİĞİ, MİLLETİ OLUŞTURAN ÖZELLİKLERİN BAŞINDA GELİR.</a:t>
            </a:r>
            <a:r>
              <a:rPr lang="tr-TR" altLang="tr-TR" sz="2400" dirty="0"/>
              <a:t> </a:t>
            </a:r>
          </a:p>
          <a:p>
            <a:pPr>
              <a:lnSpc>
                <a:spcPct val="80000"/>
              </a:lnSpc>
            </a:pPr>
            <a:r>
              <a:rPr lang="tr-TR" altLang="tr-TR" sz="2400" b="1" dirty="0"/>
              <a:t>BİR MİLLETİN DİLİ; ONUN TARİHİ, DİNİ VE KÜLTÜRÜYLE İÇ İÇEDİR. </a:t>
            </a:r>
            <a:endParaRPr lang="tr-TR" altLang="tr-TR" sz="2400" dirty="0"/>
          </a:p>
          <a:p>
            <a:pPr>
              <a:lnSpc>
                <a:spcPct val="80000"/>
              </a:lnSpc>
            </a:pPr>
            <a:r>
              <a:rPr lang="tr-TR" altLang="tr-TR" sz="2400" b="1" dirty="0"/>
              <a:t>MİLLET İÇİN GEREKLİ OLAN HER ŞEY, DİLDE SAKLANIR.</a:t>
            </a:r>
            <a:r>
              <a:rPr lang="tr-TR" altLang="tr-TR" sz="2400" dirty="0"/>
              <a:t> </a:t>
            </a:r>
          </a:p>
          <a:p>
            <a:pPr>
              <a:lnSpc>
                <a:spcPct val="80000"/>
              </a:lnSpc>
            </a:pPr>
            <a:r>
              <a:rPr lang="tr-TR" altLang="tr-TR" sz="2400" b="1" dirty="0"/>
              <a:t>DİL; MİLLETİN MANEVÎ VE KÜLTÜR DEĞERLERİNİ, MİLLET OLABİLME ÖZELLİKLERİNİ BÜNYESİNDE SIMSIKI MUHAFAZA EDER.</a:t>
            </a:r>
            <a:r>
              <a:rPr lang="tr-TR" altLang="tr-TR" sz="2400" dirty="0"/>
              <a:t> </a:t>
            </a:r>
          </a:p>
          <a:p>
            <a:pPr>
              <a:lnSpc>
                <a:spcPct val="80000"/>
              </a:lnSpc>
            </a:pPr>
            <a:r>
              <a:rPr lang="tr-TR" altLang="tr-TR" sz="2400" b="1" dirty="0"/>
              <a:t>DİL, MİLLETİ MEYDANA GETİREN BİREYLER ARASINDA ORTAK DUYGU VE DÜŞÜNCELER MEYDANA GETİRİR.</a:t>
            </a:r>
            <a:r>
              <a:rPr lang="tr-TR" altLang="tr-TR" sz="2400" dirty="0"/>
              <a:t> </a:t>
            </a:r>
          </a:p>
          <a:p>
            <a:pPr>
              <a:lnSpc>
                <a:spcPct val="80000"/>
              </a:lnSpc>
            </a:pPr>
            <a:r>
              <a:rPr lang="tr-TR" altLang="tr-TR" sz="2400" b="1" dirty="0"/>
              <a:t>DİL, MİLLETİN BİRLİK VE BÜTÜNLÜĞÜNÜ SAĞLAYAN EN GÜÇLÜ BAĞDIR.</a:t>
            </a:r>
            <a:r>
              <a:rPr lang="tr-TR" altLang="tr-TR" sz="2400" dirty="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Grp="1" noChangeArrowheads="1"/>
          </p:cNvSpPr>
          <p:nvPr>
            <p:ph type="title"/>
          </p:nvPr>
        </p:nvSpPr>
        <p:spPr>
          <a:xfrm>
            <a:off x="457200" y="274638"/>
            <a:ext cx="8218488" cy="6249987"/>
          </a:xfrm>
        </p:spPr>
        <p:txBody>
          <a:bodyPr/>
          <a:lstStyle/>
          <a:p>
            <a:r>
              <a:rPr lang="tr-TR" altLang="tr-TR" sz="6600" b="1" dirty="0"/>
              <a:t>DİL - KÜLTÜR İLİŞKİSİ</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71600" y="764704"/>
            <a:ext cx="6840878" cy="685880"/>
          </a:xfrm>
        </p:spPr>
        <p:txBody>
          <a:bodyPr>
            <a:normAutofit fontScale="90000"/>
          </a:bodyPr>
          <a:lstStyle/>
          <a:p>
            <a:r>
              <a:rPr lang="tr-TR" altLang="tr-TR" b="1" dirty="0"/>
              <a:t>DİL - KÜLTÜR İLİŞKİSİ</a:t>
            </a:r>
          </a:p>
        </p:txBody>
      </p:sp>
      <p:sp>
        <p:nvSpPr>
          <p:cNvPr id="26627" name="Rectangle 3"/>
          <p:cNvSpPr>
            <a:spLocks noGrp="1" noChangeArrowheads="1"/>
          </p:cNvSpPr>
          <p:nvPr>
            <p:ph idx="1"/>
          </p:nvPr>
        </p:nvSpPr>
        <p:spPr>
          <a:xfrm>
            <a:off x="539552" y="1795174"/>
            <a:ext cx="8291513" cy="5068888"/>
          </a:xfrm>
        </p:spPr>
        <p:txBody>
          <a:bodyPr>
            <a:normAutofit/>
          </a:bodyPr>
          <a:lstStyle/>
          <a:p>
            <a:pPr>
              <a:lnSpc>
                <a:spcPct val="80000"/>
              </a:lnSpc>
            </a:pPr>
            <a:r>
              <a:rPr lang="tr-TR" altLang="tr-TR" sz="2400" b="1" dirty="0"/>
              <a:t>KÜLTÜR, BİR DEĞERLER BÜTÜNÜ, BİR YAŞAMA TARZIDIR.</a:t>
            </a:r>
            <a:r>
              <a:rPr lang="tr-TR" altLang="tr-TR" sz="2400" dirty="0"/>
              <a:t> </a:t>
            </a:r>
          </a:p>
          <a:p>
            <a:pPr>
              <a:lnSpc>
                <a:spcPct val="80000"/>
              </a:lnSpc>
            </a:pPr>
            <a:r>
              <a:rPr lang="tr-TR" altLang="tr-TR" sz="2400" b="1" dirty="0"/>
              <a:t>YÜZYILLAR İÇERİSİNDE, BİR MİLLETİN DİĞER MİLLETLERDEN FARKLI OLARAK GELİŞTİRDİĞİ DUYGU, DÜŞÜNCE VE HAYAT GÖRÜŞÜ, KÜLTÜR’DÜR. </a:t>
            </a:r>
            <a:endParaRPr lang="tr-TR" altLang="tr-TR" sz="2400" dirty="0"/>
          </a:p>
          <a:p>
            <a:pPr>
              <a:lnSpc>
                <a:spcPct val="80000"/>
              </a:lnSpc>
            </a:pPr>
            <a:r>
              <a:rPr lang="tr-TR" altLang="tr-TR" sz="2400" b="1" dirty="0"/>
              <a:t>KÜLTÜR; GELENEK VE GÖRENEKLERİ, HUKUK SİSTEMİ-Nİ, AHLÂK ANLAYIŞINI, DÜNYA GÖRÜŞÜNÜ İÇİNE ALIR.</a:t>
            </a:r>
            <a:r>
              <a:rPr lang="tr-TR" altLang="tr-TR" sz="2400" dirty="0"/>
              <a:t> </a:t>
            </a:r>
          </a:p>
          <a:p>
            <a:pPr>
              <a:lnSpc>
                <a:spcPct val="80000"/>
              </a:lnSpc>
            </a:pPr>
            <a:r>
              <a:rPr lang="tr-TR" altLang="tr-TR" sz="2400" b="1" dirty="0"/>
              <a:t>KÜLTÜR; MİLLETİN YAŞAMASI İÇİN ŞART OLAN CANLILIK VE HAREKETLİLİĞİ VERİR.</a:t>
            </a:r>
            <a:r>
              <a:rPr lang="tr-TR" altLang="tr-TR" sz="2400" dirty="0"/>
              <a:t> </a:t>
            </a:r>
          </a:p>
          <a:p>
            <a:pPr>
              <a:lnSpc>
                <a:spcPct val="80000"/>
              </a:lnSpc>
            </a:pPr>
            <a:r>
              <a:rPr lang="tr-TR" altLang="tr-TR" sz="2400" b="1" dirty="0"/>
              <a:t>KÜLTÜRÜN EN BÜYÜK AKTARICISI, “DİL” DİR. </a:t>
            </a:r>
            <a:endParaRPr lang="tr-TR" altLang="tr-TR" sz="2400" dirty="0"/>
          </a:p>
          <a:p>
            <a:pPr>
              <a:lnSpc>
                <a:spcPct val="80000"/>
              </a:lnSpc>
            </a:pPr>
            <a:r>
              <a:rPr lang="tr-TR" altLang="tr-TR" sz="2400" b="1" dirty="0"/>
              <a:t>DİL OLMAKSIZIN KÜLTÜR AKTARIMI SINIRLI KALIR.</a:t>
            </a:r>
            <a:r>
              <a:rPr lang="tr-TR" altLang="tr-TR" sz="2400" dirty="0"/>
              <a:t> </a:t>
            </a:r>
          </a:p>
          <a:p>
            <a:pPr>
              <a:lnSpc>
                <a:spcPct val="80000"/>
              </a:lnSpc>
            </a:pPr>
            <a:r>
              <a:rPr lang="tr-TR" altLang="tr-TR" sz="2400" b="1" dirty="0"/>
              <a:t>DİL, GEÇMİŞİ BUGÜNE, BUGÜNÜ YARINA BAĞLAR.</a:t>
            </a:r>
            <a:r>
              <a:rPr lang="tr-TR" altLang="tr-TR" sz="2400" dirty="0"/>
              <a:t> </a:t>
            </a:r>
          </a:p>
          <a:p>
            <a:pPr>
              <a:lnSpc>
                <a:spcPct val="80000"/>
              </a:lnSpc>
            </a:pPr>
            <a:endParaRPr lang="tr-TR" altLang="tr-TR"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a:xfrm>
            <a:off x="457200" y="274638"/>
            <a:ext cx="8002588" cy="6107112"/>
          </a:xfrm>
        </p:spPr>
        <p:txBody>
          <a:bodyPr/>
          <a:lstStyle/>
          <a:p>
            <a:r>
              <a:rPr lang="tr-TR" altLang="tr-TR" sz="5400" b="1"/>
              <a:t>DİLLERİN SINIFLANDIRILMASI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3568" y="692696"/>
            <a:ext cx="7848990" cy="1143000"/>
          </a:xfrm>
        </p:spPr>
        <p:txBody>
          <a:bodyPr>
            <a:normAutofit/>
          </a:bodyPr>
          <a:lstStyle/>
          <a:p>
            <a:r>
              <a:rPr lang="tr-TR" altLang="tr-TR" sz="3200" b="1" dirty="0"/>
              <a:t>I. KAYNAKLARINA GÖRE DÜNYA DİLLERİ</a:t>
            </a:r>
          </a:p>
        </p:txBody>
      </p:sp>
      <p:sp>
        <p:nvSpPr>
          <p:cNvPr id="29699" name="Rectangle 3"/>
          <p:cNvSpPr>
            <a:spLocks noGrp="1" noChangeArrowheads="1"/>
          </p:cNvSpPr>
          <p:nvPr>
            <p:ph idx="1"/>
          </p:nvPr>
        </p:nvSpPr>
        <p:spPr>
          <a:xfrm>
            <a:off x="683568" y="1916832"/>
            <a:ext cx="7282830" cy="4420816"/>
          </a:xfrm>
        </p:spPr>
        <p:txBody>
          <a:bodyPr/>
          <a:lstStyle/>
          <a:p>
            <a:pPr marL="68580" indent="0">
              <a:buNone/>
            </a:pPr>
            <a:endParaRPr lang="tr-TR" altLang="tr-TR" dirty="0" smtClean="0"/>
          </a:p>
          <a:p>
            <a:pPr marL="68580" indent="0">
              <a:buNone/>
            </a:pPr>
            <a:r>
              <a:rPr lang="tr-TR" altLang="tr-TR" dirty="0" smtClean="0"/>
              <a:t>  </a:t>
            </a:r>
            <a:r>
              <a:rPr lang="tr-TR" altLang="tr-TR" b="1" dirty="0"/>
              <a:t>1. ALTAY DİLLERİ </a:t>
            </a:r>
            <a:endParaRPr lang="tr-TR" altLang="tr-TR" b="1" dirty="0" smtClean="0"/>
          </a:p>
          <a:p>
            <a:pPr marL="68580" indent="0">
              <a:buNone/>
            </a:pPr>
            <a:endParaRPr lang="tr-TR" altLang="tr-TR" b="1" dirty="0"/>
          </a:p>
          <a:p>
            <a:r>
              <a:rPr lang="tr-TR" altLang="tr-TR" b="1" dirty="0"/>
              <a:t>A. </a:t>
            </a:r>
            <a:r>
              <a:rPr lang="tr-TR" altLang="tr-TR" b="1" i="1" dirty="0"/>
              <a:t>TÜRKÇE </a:t>
            </a:r>
            <a:endParaRPr lang="tr-TR" altLang="tr-TR" b="1" dirty="0"/>
          </a:p>
          <a:p>
            <a:r>
              <a:rPr lang="tr-TR" altLang="tr-TR" b="1" dirty="0"/>
              <a:t>B.</a:t>
            </a:r>
            <a:r>
              <a:rPr lang="tr-TR" altLang="tr-TR" b="1" i="1" dirty="0"/>
              <a:t> MOĞOLCA</a:t>
            </a:r>
            <a:endParaRPr lang="tr-TR" altLang="tr-TR" b="1" dirty="0"/>
          </a:p>
          <a:p>
            <a:r>
              <a:rPr lang="tr-TR" altLang="tr-TR" b="1" dirty="0"/>
              <a:t>C. </a:t>
            </a:r>
            <a:r>
              <a:rPr lang="tr-TR" altLang="tr-TR" b="1" i="1" dirty="0"/>
              <a:t>MANÇUCA - TUNGUZCA</a:t>
            </a:r>
            <a:endParaRPr lang="tr-TR" altLang="tr-TR" b="1" dirty="0"/>
          </a:p>
          <a:p>
            <a:r>
              <a:rPr lang="tr-TR" altLang="tr-TR" b="1" dirty="0"/>
              <a:t>D. </a:t>
            </a:r>
            <a:r>
              <a:rPr lang="tr-TR" altLang="tr-TR" b="1" i="1" dirty="0"/>
              <a:t>KORECE</a:t>
            </a:r>
            <a:endParaRPr lang="tr-TR" altLang="tr-TR" b="1" dirty="0"/>
          </a:p>
          <a:p>
            <a:r>
              <a:rPr lang="tr-TR" altLang="tr-TR" b="1" dirty="0"/>
              <a:t>E. </a:t>
            </a:r>
            <a:r>
              <a:rPr lang="tr-TR" altLang="tr-TR" b="1" i="1" dirty="0"/>
              <a:t>JAPONCA</a:t>
            </a:r>
            <a:r>
              <a:rPr lang="tr-TR" altLang="tr-TR"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5"/>
          <p:cNvSpPr>
            <a:spLocks noGrp="1" noChangeArrowheads="1"/>
          </p:cNvSpPr>
          <p:nvPr>
            <p:ph type="title"/>
          </p:nvPr>
        </p:nvSpPr>
        <p:spPr/>
        <p:txBody>
          <a:bodyPr/>
          <a:lstStyle/>
          <a:p>
            <a:r>
              <a:rPr lang="tr-TR" altLang="tr-TR" b="1"/>
              <a:t>2. URAL DİLLERİ</a:t>
            </a:r>
          </a:p>
        </p:txBody>
      </p:sp>
      <p:sp>
        <p:nvSpPr>
          <p:cNvPr id="30726" name="Rectangle 6"/>
          <p:cNvSpPr>
            <a:spLocks noGrp="1" noChangeArrowheads="1"/>
          </p:cNvSpPr>
          <p:nvPr>
            <p:ph idx="1"/>
          </p:nvPr>
        </p:nvSpPr>
        <p:spPr>
          <a:xfrm>
            <a:off x="1655168" y="2204864"/>
            <a:ext cx="5653136" cy="2952328"/>
          </a:xfrm>
        </p:spPr>
        <p:txBody>
          <a:bodyPr/>
          <a:lstStyle/>
          <a:p>
            <a:r>
              <a:rPr lang="tr-TR" altLang="tr-TR" b="1" dirty="0"/>
              <a:t>A. FİN - UGOR DİLLERİ</a:t>
            </a:r>
          </a:p>
          <a:p>
            <a:r>
              <a:rPr lang="tr-TR" altLang="tr-TR" b="1" dirty="0"/>
              <a:t>a) </a:t>
            </a:r>
            <a:r>
              <a:rPr lang="tr-TR" altLang="tr-TR" b="1" i="1" dirty="0"/>
              <a:t>FİNCE</a:t>
            </a:r>
            <a:endParaRPr lang="tr-TR" altLang="tr-TR" b="1" dirty="0"/>
          </a:p>
          <a:p>
            <a:r>
              <a:rPr lang="tr-TR" altLang="tr-TR" b="1" dirty="0"/>
              <a:t>b) </a:t>
            </a:r>
            <a:r>
              <a:rPr lang="tr-TR" altLang="tr-TR" b="1" i="1" dirty="0"/>
              <a:t>MACARCA</a:t>
            </a:r>
            <a:endParaRPr lang="tr-TR" altLang="tr-TR" b="1" dirty="0"/>
          </a:p>
          <a:p>
            <a:r>
              <a:rPr lang="tr-TR" altLang="tr-TR" b="1" dirty="0"/>
              <a:t>c) </a:t>
            </a:r>
            <a:r>
              <a:rPr lang="tr-TR" altLang="tr-TR" b="1" i="1" dirty="0"/>
              <a:t>UGORCA</a:t>
            </a:r>
            <a:endParaRPr lang="tr-TR" altLang="tr-TR" b="1" dirty="0"/>
          </a:p>
          <a:p>
            <a:r>
              <a:rPr lang="tr-TR" altLang="tr-TR" b="1" dirty="0"/>
              <a:t>d) </a:t>
            </a:r>
            <a:r>
              <a:rPr lang="tr-TR" altLang="tr-TR" b="1" i="1" dirty="0"/>
              <a:t>PERMCE</a:t>
            </a:r>
            <a:r>
              <a:rPr lang="tr-TR" altLang="tr-TR" i="1" dirty="0"/>
              <a:t> </a:t>
            </a:r>
            <a:endParaRPr lang="tr-TR" altLang="tr-TR" b="1" dirty="0"/>
          </a:p>
          <a:p>
            <a:r>
              <a:rPr lang="tr-TR" altLang="tr-TR" b="1" dirty="0"/>
              <a:t>B. SAMOYEDCE</a:t>
            </a:r>
            <a:r>
              <a:rPr lang="tr-TR" altLang="tr-TR" dirty="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043608" y="620688"/>
            <a:ext cx="7024744" cy="1143000"/>
          </a:xfrm>
        </p:spPr>
        <p:txBody>
          <a:bodyPr/>
          <a:lstStyle/>
          <a:p>
            <a:r>
              <a:rPr lang="tr-TR" altLang="tr-TR" b="1" dirty="0"/>
              <a:t>3. HİNT - AVRUPA DİLLERİ</a:t>
            </a:r>
            <a:r>
              <a:rPr lang="tr-TR" altLang="tr-TR" dirty="0"/>
              <a:t> </a:t>
            </a:r>
          </a:p>
        </p:txBody>
      </p:sp>
      <p:sp>
        <p:nvSpPr>
          <p:cNvPr id="33795" name="Rectangle 3"/>
          <p:cNvSpPr>
            <a:spLocks noGrp="1" noChangeArrowheads="1"/>
          </p:cNvSpPr>
          <p:nvPr>
            <p:ph idx="1"/>
          </p:nvPr>
        </p:nvSpPr>
        <p:spPr>
          <a:xfrm>
            <a:off x="467544" y="1797522"/>
            <a:ext cx="8362950" cy="5068888"/>
          </a:xfrm>
        </p:spPr>
        <p:txBody>
          <a:bodyPr>
            <a:normAutofit/>
          </a:bodyPr>
          <a:lstStyle/>
          <a:p>
            <a:pPr>
              <a:lnSpc>
                <a:spcPct val="90000"/>
              </a:lnSpc>
            </a:pPr>
            <a:r>
              <a:rPr lang="tr-TR" altLang="tr-TR" sz="2400" b="1" dirty="0"/>
              <a:t>A. ASYA KOLU:</a:t>
            </a:r>
            <a:r>
              <a:rPr lang="tr-TR" altLang="tr-TR" sz="2400" dirty="0"/>
              <a:t> </a:t>
            </a:r>
            <a:r>
              <a:rPr lang="tr-TR" altLang="tr-TR" sz="2400" b="1" i="1" dirty="0"/>
              <a:t>HİNTÇE, FARSÇA, ERMENİCE, HİTİTÇE</a:t>
            </a:r>
            <a:endParaRPr lang="tr-TR" altLang="tr-TR" sz="2400" b="1" dirty="0"/>
          </a:p>
          <a:p>
            <a:pPr>
              <a:lnSpc>
                <a:spcPct val="90000"/>
              </a:lnSpc>
            </a:pPr>
            <a:r>
              <a:rPr lang="tr-TR" altLang="tr-TR" sz="2400" b="1" dirty="0"/>
              <a:t>B. AVRUPA KOLU:</a:t>
            </a:r>
          </a:p>
          <a:p>
            <a:pPr>
              <a:lnSpc>
                <a:spcPct val="90000"/>
              </a:lnSpc>
            </a:pPr>
            <a:r>
              <a:rPr lang="tr-TR" altLang="tr-TR" sz="2400" b="1" dirty="0"/>
              <a:t>a) </a:t>
            </a:r>
            <a:r>
              <a:rPr lang="tr-TR" altLang="tr-TR" sz="2400" b="1" u="sng" dirty="0"/>
              <a:t>LÂTİN DİLLERİ</a:t>
            </a:r>
            <a:r>
              <a:rPr lang="tr-TR" altLang="tr-TR" sz="2400" b="1" dirty="0"/>
              <a:t>:</a:t>
            </a:r>
            <a:r>
              <a:rPr lang="tr-TR" altLang="tr-TR" sz="2400" dirty="0"/>
              <a:t> </a:t>
            </a:r>
            <a:r>
              <a:rPr lang="tr-TR" altLang="tr-TR" sz="2400" b="1" i="1" dirty="0"/>
              <a:t>LÂTİNCE, FRANSIZCA, İSPANYOL-CA</a:t>
            </a:r>
            <a:r>
              <a:rPr lang="tr-TR" altLang="tr-TR" sz="2400" b="1" dirty="0"/>
              <a:t>, </a:t>
            </a:r>
            <a:r>
              <a:rPr lang="tr-TR" altLang="tr-TR" sz="2400" b="1" i="1" dirty="0"/>
              <a:t>PORTEKİZCE, İTALYANCA, RUMENCE</a:t>
            </a:r>
            <a:endParaRPr lang="tr-TR" altLang="tr-TR" sz="2400" b="1" dirty="0"/>
          </a:p>
          <a:p>
            <a:pPr>
              <a:lnSpc>
                <a:spcPct val="90000"/>
              </a:lnSpc>
            </a:pPr>
            <a:r>
              <a:rPr lang="tr-TR" altLang="tr-TR" sz="2400" b="1" dirty="0"/>
              <a:t>b) </a:t>
            </a:r>
            <a:r>
              <a:rPr lang="tr-TR" altLang="tr-TR" sz="2400" b="1" u="sng" dirty="0"/>
              <a:t>SLAV DİLLERİ</a:t>
            </a:r>
            <a:r>
              <a:rPr lang="tr-TR" altLang="tr-TR" sz="2400" b="1" dirty="0"/>
              <a:t>:</a:t>
            </a:r>
            <a:r>
              <a:rPr lang="tr-TR" altLang="tr-TR" sz="2400" dirty="0"/>
              <a:t> </a:t>
            </a:r>
            <a:r>
              <a:rPr lang="tr-TR" altLang="tr-TR" sz="2400" b="1" i="1" dirty="0"/>
              <a:t>RUSÇA, BULGARCA, SIRPÇA, BOŞ-NAKÇA, HIRVATÇA, LEHÇE, MAKEDONCA</a:t>
            </a:r>
            <a:endParaRPr lang="tr-TR" altLang="tr-TR" sz="2400" b="1" dirty="0"/>
          </a:p>
          <a:p>
            <a:pPr>
              <a:lnSpc>
                <a:spcPct val="90000"/>
              </a:lnSpc>
            </a:pPr>
            <a:r>
              <a:rPr lang="tr-TR" altLang="tr-TR" sz="2400" b="1" dirty="0"/>
              <a:t>c) </a:t>
            </a:r>
            <a:r>
              <a:rPr lang="tr-TR" altLang="tr-TR" sz="2400" b="1" u="sng" dirty="0"/>
              <a:t>GERMEN DİLLERİ</a:t>
            </a:r>
            <a:r>
              <a:rPr lang="tr-TR" altLang="tr-TR" sz="2400" b="1" dirty="0"/>
              <a:t>:</a:t>
            </a:r>
            <a:r>
              <a:rPr lang="tr-TR" altLang="tr-TR" sz="2400" dirty="0"/>
              <a:t> </a:t>
            </a:r>
            <a:r>
              <a:rPr lang="tr-TR" altLang="tr-TR" sz="2400" b="1" i="1" dirty="0"/>
              <a:t>ALMANCA, İNGİLİZCE</a:t>
            </a:r>
            <a:r>
              <a:rPr lang="tr-TR" altLang="tr-TR" sz="2400" b="1" dirty="0"/>
              <a:t>, </a:t>
            </a:r>
            <a:r>
              <a:rPr lang="tr-TR" altLang="tr-TR" sz="2400" b="1" i="1" dirty="0"/>
              <a:t>İSVEÇÇE, NORVEÇÇE, FELEMENKÇE, DANCA</a:t>
            </a:r>
            <a:endParaRPr lang="tr-TR" altLang="tr-TR" sz="2400" dirty="0"/>
          </a:p>
          <a:p>
            <a:pPr>
              <a:lnSpc>
                <a:spcPct val="90000"/>
              </a:lnSpc>
            </a:pPr>
            <a:r>
              <a:rPr lang="tr-TR" altLang="tr-TR" sz="2400" b="1" i="1" dirty="0"/>
              <a:t>HİÇBİR GRUBA GİRMEYEN</a:t>
            </a:r>
            <a:r>
              <a:rPr lang="tr-TR" altLang="tr-TR" sz="2400" dirty="0"/>
              <a:t> </a:t>
            </a:r>
            <a:r>
              <a:rPr lang="tr-TR" altLang="tr-TR" sz="2400" b="1" i="1" dirty="0"/>
              <a:t>BAĞIMSIZ AVRUPA DİLLERİ</a:t>
            </a:r>
            <a:r>
              <a:rPr lang="tr-TR" altLang="tr-TR" sz="2400" dirty="0"/>
              <a:t> (</a:t>
            </a:r>
            <a:r>
              <a:rPr lang="tr-TR" altLang="tr-TR" sz="2400" b="1" dirty="0"/>
              <a:t>Yunanca, Arnavutça, Litvanca, Keltçe</a:t>
            </a:r>
            <a:r>
              <a:rPr lang="tr-TR" altLang="tr-TR" sz="2400" dirty="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tr-TR" altLang="tr-TR" b="1"/>
              <a:t>4. HAMİ - SAMİ DİLLERİ</a:t>
            </a:r>
            <a:r>
              <a:rPr lang="tr-TR" altLang="tr-TR"/>
              <a:t> </a:t>
            </a:r>
          </a:p>
        </p:txBody>
      </p:sp>
      <p:sp>
        <p:nvSpPr>
          <p:cNvPr id="34819" name="Rectangle 3"/>
          <p:cNvSpPr>
            <a:spLocks noGrp="1" noChangeArrowheads="1"/>
          </p:cNvSpPr>
          <p:nvPr>
            <p:ph idx="1"/>
          </p:nvPr>
        </p:nvSpPr>
        <p:spPr>
          <a:xfrm>
            <a:off x="1403648" y="2420888"/>
            <a:ext cx="6264696" cy="2736304"/>
          </a:xfrm>
        </p:spPr>
        <p:txBody>
          <a:bodyPr/>
          <a:lstStyle/>
          <a:p>
            <a:r>
              <a:rPr lang="tr-TR" altLang="tr-TR" b="1" dirty="0"/>
              <a:t>A. ARAPÇA </a:t>
            </a:r>
          </a:p>
          <a:p>
            <a:r>
              <a:rPr lang="tr-TR" altLang="tr-TR" b="1" dirty="0"/>
              <a:t>B. İBRANİCE</a:t>
            </a:r>
          </a:p>
          <a:p>
            <a:r>
              <a:rPr lang="tr-TR" altLang="tr-TR" b="1" dirty="0"/>
              <a:t>C. BERBERÎ DİLLERİ</a:t>
            </a:r>
          </a:p>
          <a:p>
            <a:r>
              <a:rPr lang="tr-TR" altLang="tr-TR" b="1" dirty="0"/>
              <a:t>D. AKADCA</a:t>
            </a:r>
          </a:p>
          <a:p>
            <a:r>
              <a:rPr lang="tr-TR" altLang="tr-TR" b="1" dirty="0"/>
              <a:t>E. ARAMCA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ChangeArrowheads="1"/>
          </p:cNvSpPr>
          <p:nvPr>
            <p:ph type="title"/>
          </p:nvPr>
        </p:nvSpPr>
        <p:spPr>
          <a:xfrm>
            <a:off x="755576" y="620688"/>
            <a:ext cx="7632452" cy="4679925"/>
          </a:xfrm>
        </p:spPr>
        <p:txBody>
          <a:bodyPr>
            <a:normAutofit/>
          </a:bodyPr>
          <a:lstStyle/>
          <a:p>
            <a:r>
              <a:rPr lang="tr-TR" altLang="tr-TR" dirty="0">
                <a:solidFill>
                  <a:srgbClr val="0070C0"/>
                </a:solidFill>
              </a:rPr>
              <a:t> </a:t>
            </a:r>
            <a:r>
              <a:rPr lang="tr-TR" altLang="tr-TR" dirty="0" smtClean="0">
                <a:solidFill>
                  <a:schemeClr val="tx1"/>
                </a:solidFill>
              </a:rPr>
              <a:t>Kişi</a:t>
            </a:r>
            <a:r>
              <a:rPr lang="tr-TR" altLang="tr-TR" dirty="0">
                <a:solidFill>
                  <a:schemeClr val="tx1"/>
                </a:solidFill>
              </a:rPr>
              <a:t>, sosyal çevrede sağlıklı bir yaşam sürmek için sağlıklı bir iletişim kurmak zorundadır. Ve İnsanlar kendi aralarında iletişim kurmada oldukça yeteneklidir.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tr-TR" altLang="tr-TR" b="1"/>
              <a:t>5. ÇİN - TİBET DİLLERİ</a:t>
            </a:r>
          </a:p>
        </p:txBody>
      </p:sp>
      <p:sp>
        <p:nvSpPr>
          <p:cNvPr id="35843" name="Rectangle 3"/>
          <p:cNvSpPr>
            <a:spLocks noGrp="1" noChangeArrowheads="1"/>
          </p:cNvSpPr>
          <p:nvPr>
            <p:ph idx="1"/>
          </p:nvPr>
        </p:nvSpPr>
        <p:spPr>
          <a:xfrm>
            <a:off x="1187624" y="2420888"/>
            <a:ext cx="6419056" cy="2879601"/>
          </a:xfrm>
        </p:spPr>
        <p:txBody>
          <a:bodyPr/>
          <a:lstStyle/>
          <a:p>
            <a:r>
              <a:rPr lang="tr-TR" altLang="tr-TR" b="1" dirty="0"/>
              <a:t>A. ÇİNCE</a:t>
            </a:r>
          </a:p>
          <a:p>
            <a:r>
              <a:rPr lang="tr-TR" altLang="tr-TR" b="1" dirty="0"/>
              <a:t>B. TİBETÇE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Grp="1" noChangeArrowheads="1"/>
          </p:cNvSpPr>
          <p:nvPr>
            <p:ph type="title"/>
          </p:nvPr>
        </p:nvSpPr>
        <p:spPr>
          <a:xfrm>
            <a:off x="539552" y="836712"/>
            <a:ext cx="8136904" cy="4464348"/>
          </a:xfrm>
        </p:spPr>
        <p:txBody>
          <a:bodyPr/>
          <a:lstStyle/>
          <a:p>
            <a:r>
              <a:rPr lang="tr-TR" altLang="tr-TR" sz="4000" b="1" dirty="0"/>
              <a:t>6. BANTU DİLLERİ </a:t>
            </a:r>
            <a:r>
              <a:rPr lang="tr-TR" altLang="tr-TR" sz="4000" b="1" dirty="0" smtClean="0"/>
              <a:t/>
            </a:r>
            <a:br>
              <a:rPr lang="tr-TR" altLang="tr-TR" sz="4000" b="1" dirty="0" smtClean="0"/>
            </a:br>
            <a:r>
              <a:rPr lang="tr-TR" altLang="tr-TR" b="1" dirty="0"/>
              <a:t/>
            </a:r>
            <a:br>
              <a:rPr lang="tr-TR" altLang="tr-TR" b="1" dirty="0"/>
            </a:br>
            <a:r>
              <a:rPr lang="tr-TR" altLang="tr-TR" sz="4000" b="1" dirty="0" smtClean="0"/>
              <a:t>(</a:t>
            </a:r>
            <a:r>
              <a:rPr lang="tr-TR" altLang="tr-TR" sz="4000" b="1" dirty="0"/>
              <a:t>AFRİKANIN ORTA VE GÜNEY BÖLGELERİNDE YAYGIN OLARAK KONUŞULAN DİLLERDİR.)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tr-TR" altLang="tr-TR" b="1"/>
              <a:t>7. KAFKAS DİLLERİ</a:t>
            </a:r>
          </a:p>
        </p:txBody>
      </p:sp>
      <p:sp>
        <p:nvSpPr>
          <p:cNvPr id="38915" name="Rectangle 3"/>
          <p:cNvSpPr>
            <a:spLocks noGrp="1" noChangeArrowheads="1"/>
          </p:cNvSpPr>
          <p:nvPr>
            <p:ph idx="1"/>
          </p:nvPr>
        </p:nvSpPr>
        <p:spPr>
          <a:xfrm>
            <a:off x="755576" y="2276872"/>
            <a:ext cx="7210822" cy="3628728"/>
          </a:xfrm>
        </p:spPr>
        <p:txBody>
          <a:bodyPr/>
          <a:lstStyle/>
          <a:p>
            <a:r>
              <a:rPr lang="tr-TR" altLang="tr-TR" b="1" dirty="0"/>
              <a:t>A. GÜNEY KAFKAS KOLU: </a:t>
            </a:r>
            <a:r>
              <a:rPr lang="tr-TR" altLang="tr-TR" b="1" i="1" dirty="0"/>
              <a:t>GÜRCÜCE </a:t>
            </a:r>
            <a:endParaRPr lang="tr-TR" altLang="tr-TR" b="1" dirty="0"/>
          </a:p>
          <a:p>
            <a:r>
              <a:rPr lang="tr-TR" altLang="tr-TR" b="1" dirty="0"/>
              <a:t>B. KUZEYBATI KAFKAS KOLU: </a:t>
            </a:r>
            <a:r>
              <a:rPr lang="tr-TR" altLang="tr-TR" b="1" i="1" dirty="0"/>
              <a:t>ÇERKEZ, ABHAZ, UBIH	</a:t>
            </a:r>
            <a:endParaRPr lang="tr-TR" altLang="tr-TR" b="1" dirty="0"/>
          </a:p>
          <a:p>
            <a:r>
              <a:rPr lang="tr-TR" altLang="tr-TR" b="1" dirty="0"/>
              <a:t>C. KUZEYDOĞU KAFKAS KOLU: </a:t>
            </a:r>
            <a:r>
              <a:rPr lang="tr-TR" altLang="tr-TR" b="1" i="1" dirty="0"/>
              <a:t>ÇEÇEN - LEZGİ, ÇEÇEN - DAĞISTAN, HAZAR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a:xfrm>
            <a:off x="971600" y="1268760"/>
            <a:ext cx="7488832" cy="2880320"/>
          </a:xfrm>
        </p:spPr>
        <p:txBody>
          <a:bodyPr/>
          <a:lstStyle/>
          <a:p>
            <a:r>
              <a:rPr lang="tr-TR" altLang="tr-TR" sz="5400" b="1" dirty="0"/>
              <a:t>II. YAPILARINA GÖRE DÜNYA DİLLERİ</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Grp="1" noChangeArrowheads="1"/>
          </p:cNvSpPr>
          <p:nvPr>
            <p:ph type="title"/>
          </p:nvPr>
        </p:nvSpPr>
        <p:spPr>
          <a:xfrm>
            <a:off x="611188" y="274638"/>
            <a:ext cx="8075612" cy="6178550"/>
          </a:xfrm>
        </p:spPr>
        <p:txBody>
          <a:bodyPr/>
          <a:lstStyle/>
          <a:p>
            <a:r>
              <a:rPr lang="tr-TR" altLang="tr-TR" sz="3600" b="1"/>
              <a:t>1. EKLEMELİ DİLLER:</a:t>
            </a:r>
            <a:r>
              <a:rPr lang="tr-TR" altLang="tr-TR" sz="3600"/>
              <a:t> </a:t>
            </a:r>
            <a:r>
              <a:rPr lang="tr-TR" altLang="tr-TR" sz="3600" b="1" i="1"/>
              <a:t>TÜRKÇE, MACARCA, MOĞOLCA, FİNCE, JAPONCA, KORECE...</a:t>
            </a:r>
            <a:r>
              <a:rPr lang="tr-TR" altLang="tr-TR" sz="3600" b="1"/>
              <a:t/>
            </a:r>
            <a:br>
              <a:rPr lang="tr-TR" altLang="tr-TR" sz="3600" b="1"/>
            </a:br>
            <a:r>
              <a:rPr lang="tr-TR" altLang="tr-TR" sz="3600" b="1"/>
              <a:t>2. ÇEKİMLİ (BÜKÜMLÜ) DİLLER:</a:t>
            </a:r>
            <a:r>
              <a:rPr lang="tr-TR" altLang="tr-TR" sz="3600"/>
              <a:t> </a:t>
            </a:r>
            <a:r>
              <a:rPr lang="tr-TR" altLang="tr-TR" sz="3600" b="1" i="1"/>
              <a:t>ARAPÇA, FARSÇA, LÂTİNCE, İNGİLİZCE, FRANSIZCA, RUSÇA...</a:t>
            </a:r>
            <a:r>
              <a:rPr lang="tr-TR" altLang="tr-TR" sz="3600" b="1"/>
              <a:t/>
            </a:r>
            <a:br>
              <a:rPr lang="tr-TR" altLang="tr-TR" sz="3600" b="1"/>
            </a:br>
            <a:r>
              <a:rPr lang="tr-TR" altLang="tr-TR" sz="3600" b="1"/>
              <a:t>3. TEK HECELİ DİLLER:</a:t>
            </a:r>
            <a:r>
              <a:rPr lang="tr-TR" altLang="tr-TR" sz="3600"/>
              <a:t> </a:t>
            </a:r>
            <a:r>
              <a:rPr lang="tr-TR" altLang="tr-TR" sz="3600" b="1" i="1"/>
              <a:t>ÇİNCE, TİBETÇE...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fontScale="90000"/>
          </a:bodyPr>
          <a:lstStyle/>
          <a:p>
            <a:r>
              <a:rPr lang="tr-TR" altLang="tr-TR" sz="4000" b="1"/>
              <a:t>TÜRKÇENİN DÜNYA DİLLERİ ARASINDAKİ TANIMI</a:t>
            </a:r>
            <a:r>
              <a:rPr lang="tr-TR" altLang="tr-TR" sz="4000"/>
              <a:t> </a:t>
            </a:r>
          </a:p>
        </p:txBody>
      </p:sp>
      <p:sp>
        <p:nvSpPr>
          <p:cNvPr id="46083" name="Rectangle 3"/>
          <p:cNvSpPr>
            <a:spLocks noGrp="1" noChangeArrowheads="1"/>
          </p:cNvSpPr>
          <p:nvPr>
            <p:ph idx="1"/>
          </p:nvPr>
        </p:nvSpPr>
        <p:spPr/>
        <p:txBody>
          <a:bodyPr/>
          <a:lstStyle/>
          <a:p>
            <a:r>
              <a:rPr lang="tr-TR" altLang="tr-TR" b="1"/>
              <a:t>TÜRKÇE, KÖKEN BAKIMINDAN </a:t>
            </a:r>
            <a:r>
              <a:rPr lang="tr-TR" altLang="tr-TR" b="1" u="sng"/>
              <a:t>ALTAY DİLLERİ</a:t>
            </a:r>
            <a:r>
              <a:rPr lang="tr-TR" altLang="tr-TR" b="1"/>
              <a:t> AİLESİNDENDİR. </a:t>
            </a:r>
            <a:endParaRPr lang="tr-TR" altLang="tr-TR"/>
          </a:p>
          <a:p>
            <a:pPr>
              <a:buFontTx/>
              <a:buNone/>
            </a:pPr>
            <a:endParaRPr lang="tr-TR" altLang="tr-TR"/>
          </a:p>
          <a:p>
            <a:r>
              <a:rPr lang="tr-TR" altLang="tr-TR" b="1"/>
              <a:t>TÜRKÇE, YAPI BAKIMINDAN </a:t>
            </a:r>
            <a:r>
              <a:rPr lang="tr-TR" altLang="tr-TR" b="1" u="sng"/>
              <a:t>EKLEMELİ DİLLER</a:t>
            </a:r>
            <a:r>
              <a:rPr lang="tr-TR" altLang="tr-TR" b="1"/>
              <a:t> GRUBUNDANDIR </a:t>
            </a:r>
            <a:endParaRPr lang="tr-TR" altLang="tr-TR"/>
          </a:p>
          <a:p>
            <a:pPr>
              <a:buFontTx/>
              <a:buNone/>
            </a:pPr>
            <a:endParaRPr lang="tr-TR" altLang="tr-TR"/>
          </a:p>
          <a:p>
            <a:r>
              <a:rPr lang="tr-TR" altLang="tr-TR" b="1"/>
              <a:t>TÜRKÇE, </a:t>
            </a:r>
            <a:r>
              <a:rPr lang="tr-TR" altLang="tr-TR" b="1" u="sng"/>
              <a:t>SONDAN EKLEMELİ</a:t>
            </a:r>
            <a:r>
              <a:rPr lang="tr-TR" altLang="tr-TR" b="1"/>
              <a:t> BİR DİLDİR</a:t>
            </a:r>
            <a:r>
              <a:rPr lang="tr-TR" altLang="tr-TR"/>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67544" y="764704"/>
            <a:ext cx="7024744" cy="566936"/>
          </a:xfrm>
        </p:spPr>
        <p:txBody>
          <a:bodyPr/>
          <a:lstStyle/>
          <a:p>
            <a:r>
              <a:rPr lang="tr-TR" altLang="tr-TR" sz="2400" b="1" dirty="0"/>
              <a:t>TÜRK YAZI DİLİNİN TARİHÎ GELİŞİMİ</a:t>
            </a:r>
          </a:p>
        </p:txBody>
      </p:sp>
      <p:sp>
        <p:nvSpPr>
          <p:cNvPr id="47107" name="Rectangle 3"/>
          <p:cNvSpPr>
            <a:spLocks noGrp="1" noChangeArrowheads="1"/>
          </p:cNvSpPr>
          <p:nvPr>
            <p:ph idx="1"/>
          </p:nvPr>
        </p:nvSpPr>
        <p:spPr>
          <a:xfrm>
            <a:off x="539552" y="1484784"/>
            <a:ext cx="8218487" cy="4997450"/>
          </a:xfrm>
        </p:spPr>
        <p:txBody>
          <a:bodyPr>
            <a:normAutofit/>
          </a:bodyPr>
          <a:lstStyle/>
          <a:p>
            <a:pPr>
              <a:lnSpc>
                <a:spcPct val="80000"/>
              </a:lnSpc>
            </a:pPr>
            <a:r>
              <a:rPr lang="tr-TR" altLang="tr-TR" sz="2400" b="1" dirty="0"/>
              <a:t>ANA ALTAYCA:</a:t>
            </a:r>
            <a:r>
              <a:rPr lang="tr-TR" altLang="tr-TR" sz="2400" dirty="0"/>
              <a:t> TÜRKÇE, MOĞOLCA, MANÇUCA, TUNGUZCA, KORECE VE JAPONCANIN TEK BİR DİL OLDUĞU VAR SAYIMINA DAYALI DÖNEMDİR.</a:t>
            </a:r>
          </a:p>
          <a:p>
            <a:pPr>
              <a:lnSpc>
                <a:spcPct val="80000"/>
              </a:lnSpc>
            </a:pPr>
            <a:r>
              <a:rPr lang="tr-TR" altLang="tr-TR" sz="2400" b="1" dirty="0"/>
              <a:t>TÜRK - MOĞOL DİL BİRLİĞİ:</a:t>
            </a:r>
            <a:r>
              <a:rPr lang="tr-TR" altLang="tr-TR" sz="2400" dirty="0"/>
              <a:t> TÜRK - MOĞOL - MANÇU - TUNGUZ DİL BİRLİĞİNİN SÜRDÜĞÜ DÖNEM. </a:t>
            </a:r>
          </a:p>
          <a:p>
            <a:pPr>
              <a:lnSpc>
                <a:spcPct val="80000"/>
              </a:lnSpc>
            </a:pPr>
            <a:r>
              <a:rPr lang="tr-TR" altLang="tr-TR" sz="2400" b="1" dirty="0"/>
              <a:t>İLK TÜRKÇE:</a:t>
            </a:r>
            <a:r>
              <a:rPr lang="tr-TR" altLang="tr-TR" sz="2400" dirty="0"/>
              <a:t> (M.Ö. V’İNCİ YY. - MİLAT) BU DÖNEMDE TÜRKÇE; MOĞOLCA VE MANÇUCA-TUNGUZCADAN AYRILMIŞTIR. </a:t>
            </a:r>
          </a:p>
          <a:p>
            <a:pPr>
              <a:lnSpc>
                <a:spcPct val="80000"/>
              </a:lnSpc>
            </a:pPr>
            <a:r>
              <a:rPr lang="tr-TR" altLang="tr-TR" sz="2400" b="1" dirty="0"/>
              <a:t>ANA TÜRKÇE:</a:t>
            </a:r>
            <a:r>
              <a:rPr lang="tr-TR" altLang="tr-TR" sz="2400" dirty="0"/>
              <a:t> (MİLAT - M.S. V. YY.) </a:t>
            </a:r>
          </a:p>
          <a:p>
            <a:pPr>
              <a:lnSpc>
                <a:spcPct val="80000"/>
              </a:lnSpc>
            </a:pPr>
            <a:r>
              <a:rPr lang="tr-TR" altLang="tr-TR" sz="2400" b="1" dirty="0"/>
              <a:t>ESKİ TÜRKÇE:</a:t>
            </a:r>
            <a:r>
              <a:rPr lang="tr-TR" altLang="tr-TR" sz="2400" dirty="0"/>
              <a:t> (V. YY. - X. YY.) </a:t>
            </a:r>
          </a:p>
          <a:p>
            <a:pPr>
              <a:lnSpc>
                <a:spcPct val="80000"/>
              </a:lnSpc>
            </a:pPr>
            <a:r>
              <a:rPr lang="tr-TR" altLang="tr-TR" sz="2400" b="1" dirty="0"/>
              <a:t>ORTA TÜRKÇE:</a:t>
            </a:r>
            <a:r>
              <a:rPr lang="tr-TR" altLang="tr-TR" sz="2400" dirty="0"/>
              <a:t> (X. YY. - XV. YY.) </a:t>
            </a:r>
          </a:p>
          <a:p>
            <a:pPr>
              <a:lnSpc>
                <a:spcPct val="80000"/>
              </a:lnSpc>
            </a:pPr>
            <a:r>
              <a:rPr lang="tr-TR" altLang="tr-TR" sz="2400" b="1" dirty="0"/>
              <a:t>YENİ TÜRKÇE:</a:t>
            </a:r>
            <a:r>
              <a:rPr lang="tr-TR" altLang="tr-TR" sz="2400" dirty="0"/>
              <a:t> (XV. YY. - XX. YY.) </a:t>
            </a:r>
          </a:p>
          <a:p>
            <a:pPr>
              <a:lnSpc>
                <a:spcPct val="80000"/>
              </a:lnSpc>
            </a:pPr>
            <a:r>
              <a:rPr lang="tr-TR" altLang="tr-TR" sz="2400" b="1" dirty="0"/>
              <a:t>MODERN TÜRK YAZI DİLLERİ:</a:t>
            </a:r>
            <a:r>
              <a:rPr lang="tr-TR" altLang="tr-TR" sz="2400" dirty="0"/>
              <a:t> (1911=1917=1923 - 1999) </a:t>
            </a:r>
          </a:p>
          <a:p>
            <a:pPr>
              <a:lnSpc>
                <a:spcPct val="80000"/>
              </a:lnSpc>
            </a:pPr>
            <a:endParaRPr lang="tr-TR" altLang="tr-TR"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68313" y="274638"/>
            <a:ext cx="8218487" cy="993775"/>
          </a:xfrm>
        </p:spPr>
        <p:txBody>
          <a:bodyPr/>
          <a:lstStyle/>
          <a:p>
            <a:r>
              <a:rPr lang="tr-TR" altLang="tr-TR" sz="1800" b="1"/>
              <a:t>TÜRKÇE KELİMELERİN ETİMOLOJİK GELİŞİMİNE ÖRNEKLER</a:t>
            </a:r>
          </a:p>
        </p:txBody>
      </p:sp>
      <p:sp>
        <p:nvSpPr>
          <p:cNvPr id="48131" name="Rectangle 3"/>
          <p:cNvSpPr>
            <a:spLocks noGrp="1" noChangeArrowheads="1"/>
          </p:cNvSpPr>
          <p:nvPr>
            <p:ph idx="1"/>
          </p:nvPr>
        </p:nvSpPr>
        <p:spPr>
          <a:xfrm>
            <a:off x="1187624" y="1556792"/>
            <a:ext cx="6777317" cy="3508977"/>
          </a:xfrm>
        </p:spPr>
        <p:txBody>
          <a:bodyPr>
            <a:normAutofit fontScale="92500" lnSpcReduction="20000"/>
          </a:bodyPr>
          <a:lstStyle/>
          <a:p>
            <a:pPr>
              <a:lnSpc>
                <a:spcPct val="80000"/>
              </a:lnSpc>
            </a:pPr>
            <a:r>
              <a:rPr lang="tr-TR" altLang="tr-TR" sz="1800" b="1" dirty="0"/>
              <a:t>E.T. E.A.T. - </a:t>
            </a:r>
            <a:r>
              <a:rPr lang="tr-TR" altLang="tr-TR" sz="1800" b="1" dirty="0" err="1"/>
              <a:t>Os</a:t>
            </a:r>
            <a:r>
              <a:rPr lang="tr-TR" altLang="tr-TR" sz="1800" b="1" dirty="0"/>
              <a:t>. T. - T.T.</a:t>
            </a:r>
            <a:endParaRPr lang="tr-TR" altLang="tr-TR" sz="1800" dirty="0"/>
          </a:p>
          <a:p>
            <a:pPr>
              <a:lnSpc>
                <a:spcPct val="80000"/>
              </a:lnSpc>
            </a:pPr>
            <a:r>
              <a:rPr lang="tr-TR" altLang="tr-TR" sz="1800" b="1" dirty="0"/>
              <a:t>ADAK &gt; AYAK</a:t>
            </a:r>
            <a:r>
              <a:rPr lang="tr-TR" altLang="tr-TR" sz="1800" dirty="0"/>
              <a:t> </a:t>
            </a:r>
          </a:p>
          <a:p>
            <a:pPr>
              <a:lnSpc>
                <a:spcPct val="80000"/>
              </a:lnSpc>
            </a:pPr>
            <a:r>
              <a:rPr lang="tr-TR" altLang="tr-TR" sz="1800" b="1" dirty="0"/>
              <a:t>- D - &gt; - Y - </a:t>
            </a:r>
          </a:p>
          <a:p>
            <a:pPr>
              <a:lnSpc>
                <a:spcPct val="80000"/>
              </a:lnSpc>
            </a:pPr>
            <a:r>
              <a:rPr lang="tr-TR" altLang="tr-TR" sz="1800" b="1" dirty="0"/>
              <a:t>E.T. E.A.T. - </a:t>
            </a:r>
            <a:r>
              <a:rPr lang="tr-TR" altLang="tr-TR" sz="1800" b="1" dirty="0" err="1"/>
              <a:t>Os</a:t>
            </a:r>
            <a:r>
              <a:rPr lang="tr-TR" altLang="tr-TR" sz="1800" b="1" dirty="0"/>
              <a:t>. T. T.T.</a:t>
            </a:r>
            <a:endParaRPr lang="tr-TR" altLang="tr-TR" sz="1800" dirty="0"/>
          </a:p>
          <a:p>
            <a:pPr>
              <a:lnSpc>
                <a:spcPct val="80000"/>
              </a:lnSpc>
            </a:pPr>
            <a:r>
              <a:rPr lang="tr-TR" altLang="tr-TR" sz="1800" b="1" dirty="0"/>
              <a:t>ADIG &gt; AYU &gt; AYI</a:t>
            </a:r>
            <a:r>
              <a:rPr lang="tr-TR" altLang="tr-TR" sz="1800" dirty="0"/>
              <a:t> </a:t>
            </a:r>
          </a:p>
          <a:p>
            <a:pPr>
              <a:lnSpc>
                <a:spcPct val="80000"/>
              </a:lnSpc>
            </a:pPr>
            <a:r>
              <a:rPr lang="tr-TR" altLang="tr-TR" sz="1800" b="1" dirty="0"/>
              <a:t>- D - &gt; - Y - - U &gt; - I</a:t>
            </a:r>
          </a:p>
          <a:p>
            <a:pPr>
              <a:lnSpc>
                <a:spcPct val="80000"/>
              </a:lnSpc>
            </a:pPr>
            <a:r>
              <a:rPr lang="tr-TR" altLang="tr-TR" sz="1800" b="1" dirty="0"/>
              <a:t>E.T. E.A.T. - </a:t>
            </a:r>
            <a:r>
              <a:rPr lang="tr-TR" altLang="tr-TR" sz="1800" b="1" dirty="0" err="1"/>
              <a:t>Os</a:t>
            </a:r>
            <a:r>
              <a:rPr lang="tr-TR" altLang="tr-TR" sz="1800" b="1" dirty="0"/>
              <a:t>. T. T.T.</a:t>
            </a:r>
            <a:endParaRPr lang="tr-TR" altLang="tr-TR" sz="1800" dirty="0"/>
          </a:p>
          <a:p>
            <a:pPr>
              <a:lnSpc>
                <a:spcPct val="80000"/>
              </a:lnSpc>
            </a:pPr>
            <a:r>
              <a:rPr lang="tr-TR" altLang="tr-TR" sz="1800" b="1" dirty="0"/>
              <a:t>EDGÜ &gt; EYÜ / EYİ &gt; İYİ</a:t>
            </a:r>
            <a:r>
              <a:rPr lang="tr-TR" altLang="tr-TR" sz="1800" dirty="0"/>
              <a:t> </a:t>
            </a:r>
          </a:p>
          <a:p>
            <a:pPr>
              <a:lnSpc>
                <a:spcPct val="80000"/>
              </a:lnSpc>
            </a:pPr>
            <a:r>
              <a:rPr lang="tr-TR" altLang="tr-TR" sz="1800" b="1" dirty="0"/>
              <a:t>- D - &gt; - Y - -Ü &gt; -İ - E &gt; - İ </a:t>
            </a:r>
          </a:p>
          <a:p>
            <a:pPr>
              <a:lnSpc>
                <a:spcPct val="80000"/>
              </a:lnSpc>
            </a:pPr>
            <a:r>
              <a:rPr lang="tr-TR" altLang="tr-TR" sz="1800" b="1" dirty="0"/>
              <a:t>E.T. E.A.T. - </a:t>
            </a:r>
            <a:r>
              <a:rPr lang="tr-TR" altLang="tr-TR" sz="1800" b="1" dirty="0" err="1"/>
              <a:t>Os</a:t>
            </a:r>
            <a:r>
              <a:rPr lang="tr-TR" altLang="tr-TR" sz="1800" b="1" dirty="0"/>
              <a:t>. T. T.T.</a:t>
            </a:r>
            <a:endParaRPr lang="tr-TR" altLang="tr-TR" sz="1800" dirty="0"/>
          </a:p>
          <a:p>
            <a:pPr>
              <a:lnSpc>
                <a:spcPct val="80000"/>
              </a:lnSpc>
            </a:pPr>
            <a:r>
              <a:rPr lang="tr-TR" altLang="tr-TR" sz="1800" b="1" dirty="0"/>
              <a:t>SARIG &gt; SARU &gt; SARI</a:t>
            </a:r>
            <a:r>
              <a:rPr lang="tr-TR" altLang="tr-TR" sz="1800" dirty="0"/>
              <a:t> </a:t>
            </a:r>
          </a:p>
          <a:p>
            <a:pPr>
              <a:lnSpc>
                <a:spcPct val="80000"/>
              </a:lnSpc>
            </a:pPr>
            <a:r>
              <a:rPr lang="tr-TR" altLang="tr-TR" sz="1800" b="1" dirty="0"/>
              <a:t>- I - &gt; - U - - U &gt; - I</a:t>
            </a:r>
          </a:p>
          <a:p>
            <a:pPr>
              <a:lnSpc>
                <a:spcPct val="80000"/>
              </a:lnSpc>
            </a:pPr>
            <a:r>
              <a:rPr lang="tr-TR" altLang="tr-TR" sz="1800" b="1" dirty="0"/>
              <a:t>E.T. E.A.T. </a:t>
            </a:r>
            <a:r>
              <a:rPr lang="tr-TR" altLang="tr-TR" sz="1800" b="1" dirty="0" err="1"/>
              <a:t>Os</a:t>
            </a:r>
            <a:r>
              <a:rPr lang="tr-TR" altLang="tr-TR" sz="1800" b="1" dirty="0"/>
              <a:t>. T. - T.T.</a:t>
            </a:r>
            <a:endParaRPr lang="tr-TR" altLang="tr-TR" sz="1800" dirty="0"/>
          </a:p>
          <a:p>
            <a:pPr>
              <a:lnSpc>
                <a:spcPct val="80000"/>
              </a:lnSpc>
            </a:pPr>
            <a:r>
              <a:rPr lang="tr-TR" altLang="tr-TR" sz="1800" b="1" dirty="0"/>
              <a:t>YABIZ &gt; YABUZ &gt; YAVUZ</a:t>
            </a:r>
            <a:r>
              <a:rPr lang="tr-TR" altLang="tr-TR" sz="1800" dirty="0"/>
              <a:t> </a:t>
            </a:r>
          </a:p>
          <a:p>
            <a:pPr>
              <a:lnSpc>
                <a:spcPct val="80000"/>
              </a:lnSpc>
            </a:pPr>
            <a:r>
              <a:rPr lang="tr-TR" altLang="tr-TR" sz="1800" b="1" dirty="0"/>
              <a:t>- I - &gt; - U - - B - &gt; - V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fontScale="90000"/>
          </a:bodyPr>
          <a:lstStyle/>
          <a:p>
            <a:r>
              <a:rPr lang="tr-TR" altLang="tr-TR" sz="4000" b="1"/>
              <a:t>TÜRKLERİN KULLANDIĞI ALFABELER</a:t>
            </a:r>
          </a:p>
        </p:txBody>
      </p:sp>
      <p:sp>
        <p:nvSpPr>
          <p:cNvPr id="49155" name="Rectangle 3"/>
          <p:cNvSpPr>
            <a:spLocks noGrp="1" noChangeArrowheads="1"/>
          </p:cNvSpPr>
          <p:nvPr>
            <p:ph idx="1"/>
          </p:nvPr>
        </p:nvSpPr>
        <p:spPr/>
        <p:txBody>
          <a:bodyPr/>
          <a:lstStyle/>
          <a:p>
            <a:pPr>
              <a:buFontTx/>
              <a:buNone/>
            </a:pPr>
            <a:r>
              <a:rPr lang="tr-TR" altLang="tr-TR" b="1"/>
              <a:t>           1. GÖKTÜRK ALFABESİ: </a:t>
            </a:r>
            <a:endParaRPr lang="tr-TR" altLang="tr-TR"/>
          </a:p>
          <a:p>
            <a:r>
              <a:rPr lang="tr-TR" altLang="tr-TR" b="1"/>
              <a:t>TÜRKLERİN KULLANDIĞI İLK ALFABEDİR.</a:t>
            </a:r>
            <a:r>
              <a:rPr lang="tr-TR" altLang="tr-TR"/>
              <a:t> </a:t>
            </a:r>
          </a:p>
          <a:p>
            <a:r>
              <a:rPr lang="tr-TR" altLang="tr-TR" b="1"/>
              <a:t>38 HARFTEN MEYDANA GELMİŞTİR.</a:t>
            </a:r>
            <a:r>
              <a:rPr lang="tr-TR" altLang="tr-TR"/>
              <a:t> </a:t>
            </a:r>
          </a:p>
          <a:p>
            <a:r>
              <a:rPr lang="tr-TR" altLang="tr-TR" b="1"/>
              <a:t>SAĞDAN SOLA VE YUKARIDAN AŞAĞIYA DOĞRU YAZILIR.</a:t>
            </a:r>
            <a:r>
              <a:rPr lang="tr-TR" altLang="tr-TR"/>
              <a:t> </a:t>
            </a:r>
          </a:p>
          <a:p>
            <a:r>
              <a:rPr lang="tr-TR" altLang="tr-TR" b="1"/>
              <a:t>HARFLER BİRBİRLERİYLE BİTİŞMEZ.</a:t>
            </a:r>
            <a:r>
              <a:rPr lang="tr-TR" altLang="tr-TR"/>
              <a:t> </a:t>
            </a:r>
          </a:p>
          <a:p>
            <a:endParaRPr lang="tr-TR" altLang="tr-T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5"/>
          <p:cNvSpPr>
            <a:spLocks noGrp="1" noChangeArrowheads="1"/>
          </p:cNvSpPr>
          <p:nvPr>
            <p:ph type="title"/>
          </p:nvPr>
        </p:nvSpPr>
        <p:spPr/>
        <p:txBody>
          <a:bodyPr>
            <a:normAutofit fontScale="90000"/>
          </a:bodyPr>
          <a:lstStyle/>
          <a:p>
            <a:r>
              <a:rPr lang="tr-TR" altLang="tr-TR" sz="3600" b="1"/>
              <a:t>2. UYGUR ALFABESİ:</a:t>
            </a:r>
            <a:r>
              <a:rPr lang="tr-TR" altLang="tr-TR" sz="3600"/>
              <a:t> </a:t>
            </a:r>
            <a:br>
              <a:rPr lang="tr-TR" altLang="tr-TR" sz="3600"/>
            </a:br>
            <a:endParaRPr lang="tr-TR" altLang="tr-TR" sz="3600"/>
          </a:p>
        </p:txBody>
      </p:sp>
      <p:sp>
        <p:nvSpPr>
          <p:cNvPr id="50182" name="Rectangle 6"/>
          <p:cNvSpPr>
            <a:spLocks noGrp="1" noChangeArrowheads="1"/>
          </p:cNvSpPr>
          <p:nvPr>
            <p:ph idx="1"/>
          </p:nvPr>
        </p:nvSpPr>
        <p:spPr/>
        <p:txBody>
          <a:bodyPr>
            <a:normAutofit fontScale="92500" lnSpcReduction="10000"/>
          </a:bodyPr>
          <a:lstStyle/>
          <a:p>
            <a:r>
              <a:rPr lang="tr-TR" altLang="tr-TR" sz="3600" b="1"/>
              <a:t>TÜRKLERİN KULLANDIĞI İKİNCİ ALFABEDİR</a:t>
            </a:r>
            <a:r>
              <a:rPr lang="tr-TR" altLang="tr-TR" sz="3600"/>
              <a:t> </a:t>
            </a:r>
          </a:p>
          <a:p>
            <a:r>
              <a:rPr lang="tr-TR" altLang="tr-TR" sz="3600" b="1"/>
              <a:t>SOĞD ALFABESİNDEN GELİŞTİRİLMİŞTİR.</a:t>
            </a:r>
            <a:r>
              <a:rPr lang="tr-TR" altLang="tr-TR" sz="3600"/>
              <a:t> </a:t>
            </a:r>
          </a:p>
          <a:p>
            <a:r>
              <a:rPr lang="tr-TR" altLang="tr-TR" sz="3600" b="1"/>
              <a:t>18 HARFLİ OLUP, 4 ÜNLÜ VE 14 ÜNSÜZ HARF VARDIR.</a:t>
            </a:r>
            <a:r>
              <a:rPr lang="tr-TR" altLang="tr-TR" sz="3600"/>
              <a:t> </a:t>
            </a:r>
          </a:p>
          <a:p>
            <a:pPr>
              <a:buFont typeface="Symbol" pitchFamily="18" charset="2"/>
              <a:buChar char=""/>
            </a:pPr>
            <a:r>
              <a:rPr lang="tr-TR" altLang="tr-TR" b="1"/>
              <a:t>SAĞDAN SOLA DOĞRU YAZILIR. </a:t>
            </a:r>
            <a:endParaRPr lang="tr-TR" altLang="tr-TR"/>
          </a:p>
          <a:p>
            <a:endParaRPr lang="tr-TR" altLang="tr-TR" sz="3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a:xfrm>
            <a:off x="467544" y="692696"/>
            <a:ext cx="8362950" cy="5472336"/>
          </a:xfrm>
        </p:spPr>
        <p:txBody>
          <a:bodyPr>
            <a:normAutofit/>
          </a:bodyPr>
          <a:lstStyle/>
          <a:p>
            <a:r>
              <a:rPr lang="tr-TR" altLang="tr-TR" sz="2800" dirty="0">
                <a:solidFill>
                  <a:srgbClr val="C00000"/>
                </a:solidFill>
              </a:rPr>
              <a:t> </a:t>
            </a:r>
            <a:r>
              <a:rPr lang="tr-TR" altLang="tr-TR" sz="2400" dirty="0">
                <a:solidFill>
                  <a:schemeClr val="tx1"/>
                </a:solidFill>
              </a:rPr>
              <a:t>İletişim ve anlaşmayı sağlayan çeşitli yöntemler ve araçlar vardır. İnsanlar birbirleriyle renk, mekanik sesler, çeşitli beden hareketleri vb. yoluyla iletişim kurabilir. Örneğin trafikte araç sürücüsü ya da yaya kırmızı ışıkta durmasını bilir. Bir trafik polisi düdük çalarak veya kolunu kaldırıp elinin içini göstererek “dur” uyarısında bulanabilir. “Dur” anlamını taşıyan bir başka araçsa beyaz zeminli bir levha içinde harflerle belirtilen “DUR” yazısıdır. Son örnekte anlam, “</a:t>
            </a:r>
            <a:r>
              <a:rPr lang="tr-TR" altLang="tr-TR" sz="2400" dirty="0" err="1">
                <a:solidFill>
                  <a:schemeClr val="tx1"/>
                </a:solidFill>
              </a:rPr>
              <a:t>söz”ün</a:t>
            </a:r>
            <a:r>
              <a:rPr lang="tr-TR" altLang="tr-TR" sz="2400" dirty="0">
                <a:solidFill>
                  <a:schemeClr val="tx1"/>
                </a:solidFill>
              </a:rPr>
              <a:t> kodlanmış biçimi olan harflerle oluşturulmuştur. Yani dile ait bir kullanımdır. Bunlar arasında en kolay, en yaygın  en hızlı, en sağlam ve en ekonomik olan dil aracılığıyla yapılan iletişim-anlaşma biçimidir. Diğerleriyle anlaşma hem sınırlı hem de zordur.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fontScale="90000"/>
          </a:bodyPr>
          <a:lstStyle/>
          <a:p>
            <a:r>
              <a:rPr lang="tr-TR" altLang="tr-TR" sz="4000" b="1"/>
              <a:t>3. ARAP ALFABESİ: </a:t>
            </a:r>
            <a:r>
              <a:rPr lang="tr-TR" altLang="tr-TR" sz="4000"/>
              <a:t/>
            </a:r>
            <a:br>
              <a:rPr lang="tr-TR" altLang="tr-TR" sz="4000"/>
            </a:br>
            <a:endParaRPr lang="tr-TR" altLang="tr-TR" sz="4000"/>
          </a:p>
        </p:txBody>
      </p:sp>
      <p:sp>
        <p:nvSpPr>
          <p:cNvPr id="54275" name="Rectangle 3"/>
          <p:cNvSpPr>
            <a:spLocks noGrp="1" noChangeArrowheads="1"/>
          </p:cNvSpPr>
          <p:nvPr>
            <p:ph idx="1"/>
          </p:nvPr>
        </p:nvSpPr>
        <p:spPr/>
        <p:txBody>
          <a:bodyPr>
            <a:normAutofit fontScale="92500" lnSpcReduction="20000"/>
          </a:bodyPr>
          <a:lstStyle/>
          <a:p>
            <a:pPr>
              <a:lnSpc>
                <a:spcPct val="90000"/>
              </a:lnSpc>
            </a:pPr>
            <a:r>
              <a:rPr lang="tr-TR" altLang="tr-TR" sz="2800" b="1"/>
              <a:t>İSLAMİYET’İN KABULÜNDEN SONRA KULLANILMAYA BAŞLANMIŞTIR.</a:t>
            </a:r>
            <a:r>
              <a:rPr lang="tr-TR" altLang="tr-TR" sz="2800"/>
              <a:t> </a:t>
            </a:r>
          </a:p>
          <a:p>
            <a:pPr>
              <a:lnSpc>
                <a:spcPct val="90000"/>
              </a:lnSpc>
            </a:pPr>
            <a:r>
              <a:rPr lang="tr-TR" altLang="tr-TR" sz="2800" b="1"/>
              <a:t>32 HARFLİ OLUP, 3 ÜNLÜ, 29 ÜNSÜZ VARDIR.</a:t>
            </a:r>
            <a:r>
              <a:rPr lang="tr-TR" altLang="tr-TR" sz="2800"/>
              <a:t> </a:t>
            </a:r>
          </a:p>
          <a:p>
            <a:pPr>
              <a:lnSpc>
                <a:spcPct val="90000"/>
              </a:lnSpc>
            </a:pPr>
            <a:r>
              <a:rPr lang="tr-TR" altLang="tr-TR" sz="2800" b="1"/>
              <a:t>SAĞDAN SOLA DOĞRU BİTİŞTİRİLEREK YAZILIR.</a:t>
            </a:r>
            <a:r>
              <a:rPr lang="tr-TR" altLang="tr-TR" sz="2800"/>
              <a:t> </a:t>
            </a:r>
          </a:p>
          <a:p>
            <a:pPr>
              <a:lnSpc>
                <a:spcPct val="90000"/>
              </a:lnSpc>
            </a:pPr>
            <a:r>
              <a:rPr lang="tr-TR" altLang="tr-TR" sz="2800" b="1"/>
              <a:t>HARF ŞEKİLLERİ; KELİME BAŞINDA, ORTASINDA, SONUNDA FARKLIDIR.</a:t>
            </a:r>
            <a:r>
              <a:rPr lang="tr-TR" altLang="tr-TR" sz="2800"/>
              <a:t> </a:t>
            </a:r>
          </a:p>
          <a:p>
            <a:pPr>
              <a:lnSpc>
                <a:spcPct val="90000"/>
              </a:lnSpc>
            </a:pPr>
            <a:r>
              <a:rPr lang="tr-TR" altLang="tr-TR" sz="2800" b="1"/>
              <a:t>TÜRKÇENİN YAZIYA GEÇİRİLMESİNDE YETERSİZ KALMIŞTIR.</a:t>
            </a:r>
            <a:r>
              <a:rPr lang="tr-TR" altLang="tr-TR" sz="2800"/>
              <a:t> </a:t>
            </a:r>
          </a:p>
          <a:p>
            <a:pPr>
              <a:lnSpc>
                <a:spcPct val="90000"/>
              </a:lnSpc>
            </a:pPr>
            <a:endParaRPr lang="tr-TR" altLang="tr-TR" sz="28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tr-TR" altLang="tr-TR" b="1"/>
              <a:t>4. LÂTİN ALFABESİ:</a:t>
            </a:r>
            <a:r>
              <a:rPr lang="tr-TR" altLang="tr-TR"/>
              <a:t> </a:t>
            </a:r>
          </a:p>
        </p:txBody>
      </p:sp>
      <p:sp>
        <p:nvSpPr>
          <p:cNvPr id="55299" name="Rectangle 3"/>
          <p:cNvSpPr>
            <a:spLocks noGrp="1" noChangeArrowheads="1"/>
          </p:cNvSpPr>
          <p:nvPr>
            <p:ph idx="1"/>
          </p:nvPr>
        </p:nvSpPr>
        <p:spPr/>
        <p:txBody>
          <a:bodyPr/>
          <a:lstStyle/>
          <a:p>
            <a:r>
              <a:rPr lang="tr-TR" altLang="tr-TR" b="1" i="1"/>
              <a:t>HARF İNKILABI</a:t>
            </a:r>
            <a:r>
              <a:rPr lang="tr-TR" altLang="tr-TR" b="1"/>
              <a:t>’NDAN SONRA KULLANILMAYA BAŞLANMIŞTIR.</a:t>
            </a:r>
            <a:r>
              <a:rPr lang="tr-TR" altLang="tr-TR"/>
              <a:t> </a:t>
            </a:r>
          </a:p>
          <a:p>
            <a:r>
              <a:rPr lang="tr-TR" altLang="tr-TR" b="1"/>
              <a:t>29 HARFLİ OLUP, 8 ÜNLÜ VE 21 ÜNSÜZ VARDIR.</a:t>
            </a:r>
            <a:r>
              <a:rPr lang="tr-TR" altLang="tr-TR"/>
              <a:t> </a:t>
            </a:r>
          </a:p>
          <a:p>
            <a:r>
              <a:rPr lang="tr-TR" altLang="tr-TR" b="1"/>
              <a:t>HER HARF, AYRI BİR SESİN KARŞILIĞIDIR.</a:t>
            </a:r>
            <a:r>
              <a:rPr lang="tr-TR" altLang="tr-TR"/>
              <a:t> </a:t>
            </a:r>
          </a:p>
          <a:p>
            <a:r>
              <a:rPr lang="tr-TR" altLang="tr-TR" b="1"/>
              <a:t>HARFLER, ASIL LÂTİN ALFABESİNDEN FARKLIDIR.</a:t>
            </a:r>
            <a:r>
              <a:rPr lang="tr-TR" altLang="tr-TR"/>
              <a:t> </a:t>
            </a:r>
          </a:p>
          <a:p>
            <a:endParaRPr lang="tr-TR" altLang="tr-T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normAutofit fontScale="90000"/>
          </a:bodyPr>
          <a:lstStyle/>
          <a:p>
            <a:r>
              <a:rPr lang="tr-TR" altLang="tr-TR" sz="4000" b="1"/>
              <a:t>5. KİRİL ALFABESİ:</a:t>
            </a:r>
            <a:r>
              <a:rPr lang="tr-TR" altLang="tr-TR" sz="4000"/>
              <a:t> </a:t>
            </a:r>
            <a:br>
              <a:rPr lang="tr-TR" altLang="tr-TR" sz="4000"/>
            </a:br>
            <a:endParaRPr lang="tr-TR" altLang="tr-TR" sz="4000"/>
          </a:p>
        </p:txBody>
      </p:sp>
      <p:sp>
        <p:nvSpPr>
          <p:cNvPr id="56323" name="Rectangle 3"/>
          <p:cNvSpPr>
            <a:spLocks noGrp="1" noChangeArrowheads="1"/>
          </p:cNvSpPr>
          <p:nvPr>
            <p:ph idx="1"/>
          </p:nvPr>
        </p:nvSpPr>
        <p:spPr>
          <a:xfrm>
            <a:off x="683568" y="2060848"/>
            <a:ext cx="8003232" cy="4536802"/>
          </a:xfrm>
        </p:spPr>
        <p:txBody>
          <a:bodyPr/>
          <a:lstStyle/>
          <a:p>
            <a:pPr>
              <a:buFont typeface="Symbol" pitchFamily="18" charset="2"/>
              <a:buChar char=""/>
            </a:pPr>
            <a:r>
              <a:rPr lang="tr-TR" altLang="tr-TR" b="1" dirty="0"/>
              <a:t>ESKİ SOVYETLER BİRLİĞİ İDARESİNDE YAŞAYAN TÜRKLERE, 1937-1940 YILLARI ARASINDA STALİN REJİMİ TARAFINDAN KİRİL HARFLERİ KABUL ETTİRİLMİŞ VE BU HARFLERDEN HER TÜRK ULUSU İÇİN AYRI AYRI ALFABELER YAPILMIŞTIR. </a:t>
            </a:r>
            <a:endParaRPr lang="tr-TR" altLang="tr-TR" dirty="0"/>
          </a:p>
          <a:p>
            <a:endParaRPr lang="tr-TR" altLang="tr-T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899592" y="116632"/>
            <a:ext cx="7024744" cy="1143000"/>
          </a:xfrm>
        </p:spPr>
        <p:txBody>
          <a:bodyPr/>
          <a:lstStyle/>
          <a:p>
            <a:r>
              <a:rPr lang="tr-TR" altLang="tr-TR" sz="2000" b="1" dirty="0"/>
              <a:t>YAZI DİLİ - KONUŞMA DİLİ</a:t>
            </a:r>
          </a:p>
        </p:txBody>
      </p:sp>
      <p:sp>
        <p:nvSpPr>
          <p:cNvPr id="57347" name="Rectangle 3"/>
          <p:cNvSpPr>
            <a:spLocks noGrp="1" noChangeArrowheads="1"/>
          </p:cNvSpPr>
          <p:nvPr>
            <p:ph idx="1"/>
          </p:nvPr>
        </p:nvSpPr>
        <p:spPr>
          <a:xfrm>
            <a:off x="539552" y="1484784"/>
            <a:ext cx="8362950" cy="5068888"/>
          </a:xfrm>
        </p:spPr>
        <p:txBody>
          <a:bodyPr/>
          <a:lstStyle/>
          <a:p>
            <a:pPr>
              <a:lnSpc>
                <a:spcPct val="80000"/>
              </a:lnSpc>
              <a:buFontTx/>
              <a:buNone/>
            </a:pPr>
            <a:r>
              <a:rPr lang="tr-TR" altLang="tr-TR" sz="2000" b="1" dirty="0"/>
              <a:t>1. YAZI DİLİ:</a:t>
            </a:r>
            <a:r>
              <a:rPr lang="tr-TR" altLang="tr-TR" sz="2000" dirty="0"/>
              <a:t> </a:t>
            </a:r>
            <a:r>
              <a:rPr lang="tr-TR" altLang="tr-TR" sz="2000" b="1" dirty="0"/>
              <a:t>BİR LEHÇE VEYA AĞIZ ÜZERİNE KURULU ORTAK DİLİN, YAZIDA KULLANILMASI SONUCU ORTAYA ÇIKAN DİLDİR.</a:t>
            </a:r>
            <a:r>
              <a:rPr lang="tr-TR" altLang="tr-TR" sz="2000" dirty="0"/>
              <a:t> </a:t>
            </a:r>
          </a:p>
          <a:p>
            <a:pPr>
              <a:lnSpc>
                <a:spcPct val="80000"/>
              </a:lnSpc>
            </a:pPr>
            <a:r>
              <a:rPr lang="tr-TR" altLang="tr-TR" sz="2000" b="1" dirty="0"/>
              <a:t>ŞİVE:</a:t>
            </a:r>
            <a:r>
              <a:rPr lang="tr-TR" altLang="tr-TR" sz="2000" dirty="0"/>
              <a:t> </a:t>
            </a:r>
            <a:r>
              <a:rPr lang="tr-TR" altLang="tr-TR" sz="2000" b="1" dirty="0"/>
              <a:t>BİR DİLİN METİNLERLE TAKİP EDİLEN DÖNEM-LERİNDE AYRILAN KOLLARINA DENİR. (</a:t>
            </a:r>
            <a:r>
              <a:rPr lang="tr-TR" altLang="tr-TR" sz="2000" b="1" i="1" dirty="0"/>
              <a:t>Türkmence, </a:t>
            </a:r>
            <a:r>
              <a:rPr lang="tr-TR" altLang="tr-TR" sz="2000" b="1" i="1" dirty="0" smtClean="0"/>
              <a:t>Azerice</a:t>
            </a:r>
            <a:r>
              <a:rPr lang="tr-TR" altLang="tr-TR" sz="2000" b="1" i="1" dirty="0"/>
              <a:t>, Kazakça, Kırgızca, Özbekçe</a:t>
            </a:r>
            <a:r>
              <a:rPr lang="tr-TR" altLang="tr-TR" sz="2000" b="1" dirty="0"/>
              <a:t> vb.)</a:t>
            </a:r>
            <a:r>
              <a:rPr lang="tr-TR" altLang="tr-TR" sz="2000" dirty="0"/>
              <a:t> </a:t>
            </a:r>
          </a:p>
          <a:p>
            <a:pPr>
              <a:lnSpc>
                <a:spcPct val="80000"/>
              </a:lnSpc>
            </a:pPr>
            <a:r>
              <a:rPr lang="tr-TR" altLang="tr-TR" sz="2000" b="1" dirty="0"/>
              <a:t>LEHÇE:</a:t>
            </a:r>
            <a:r>
              <a:rPr lang="tr-TR" altLang="tr-TR" sz="2000" dirty="0"/>
              <a:t> </a:t>
            </a:r>
            <a:r>
              <a:rPr lang="tr-TR" altLang="tr-TR" sz="2000" b="1" dirty="0"/>
              <a:t>BİR DİLİN METİNLERLE TAKİP EDİLEN DÖ-NEMLERİNDEN ÖNCE, KENDİSİNDEN AYRILAN KOLLARINA DENİR. (</a:t>
            </a:r>
            <a:r>
              <a:rPr lang="tr-TR" altLang="tr-TR" sz="2000" b="1" i="1" dirty="0"/>
              <a:t>Çuvaşça, Yakutça</a:t>
            </a:r>
            <a:r>
              <a:rPr lang="tr-TR" altLang="tr-TR" sz="2000" b="1" dirty="0"/>
              <a:t>)</a:t>
            </a:r>
            <a:r>
              <a:rPr lang="tr-TR" altLang="tr-TR" sz="2000" dirty="0"/>
              <a:t> </a:t>
            </a:r>
          </a:p>
          <a:p>
            <a:pPr>
              <a:lnSpc>
                <a:spcPct val="80000"/>
              </a:lnSpc>
              <a:buFontTx/>
              <a:buNone/>
            </a:pPr>
            <a:r>
              <a:rPr lang="tr-TR" altLang="tr-TR" sz="2000" b="1" dirty="0"/>
              <a:t>   2. KONUŞMA DİLİ:</a:t>
            </a:r>
            <a:r>
              <a:rPr lang="tr-TR" altLang="tr-TR" sz="2000" dirty="0"/>
              <a:t> </a:t>
            </a:r>
            <a:r>
              <a:rPr lang="tr-TR" altLang="tr-TR" sz="2000" b="1" dirty="0"/>
              <a:t>BİR DİLİN GÜNLÜK HAYATTA KO-NUŞULURKEN KULLANILAN SESLİ ŞEKLİDİR.</a:t>
            </a:r>
            <a:r>
              <a:rPr lang="tr-TR" altLang="tr-TR" sz="2000" dirty="0"/>
              <a:t> </a:t>
            </a:r>
          </a:p>
          <a:p>
            <a:pPr>
              <a:lnSpc>
                <a:spcPct val="80000"/>
              </a:lnSpc>
            </a:pPr>
            <a:r>
              <a:rPr lang="tr-TR" altLang="tr-TR" sz="2000" b="1" dirty="0"/>
              <a:t>AĞIZ:</a:t>
            </a:r>
            <a:r>
              <a:rPr lang="tr-TR" altLang="tr-TR" sz="2000" dirty="0"/>
              <a:t> </a:t>
            </a:r>
            <a:r>
              <a:rPr lang="tr-TR" altLang="tr-TR" sz="2000" b="1" dirty="0"/>
              <a:t>KONUŞMA DİLİNİN BÖLGELER ARASINDAKİ ÖZELLİKLE SES FARKLILIKLARINA DAYALI KOLLARINA DENİR. (</a:t>
            </a:r>
            <a:r>
              <a:rPr lang="tr-TR" altLang="tr-TR" sz="2000" b="1" i="1" dirty="0"/>
              <a:t>Ankara ağzı, Denizli ağzı, Rize ağzı, Diyarbakır ağzı, Erzurum ağzı, Kastamonu ağzı, Rumeli ağzı</a:t>
            </a:r>
            <a:r>
              <a:rPr lang="tr-TR" altLang="tr-TR" sz="2000" b="1" dirty="0"/>
              <a:t> vb.)</a:t>
            </a:r>
            <a:r>
              <a:rPr lang="tr-TR" altLang="tr-TR" sz="2000" dirty="0"/>
              <a:t> </a:t>
            </a:r>
          </a:p>
          <a:p>
            <a:pPr>
              <a:lnSpc>
                <a:spcPct val="80000"/>
              </a:lnSpc>
            </a:pPr>
            <a:endParaRPr lang="tr-TR" altLang="tr-TR" sz="20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539552" y="404664"/>
            <a:ext cx="6376554" cy="469856"/>
          </a:xfrm>
        </p:spPr>
        <p:txBody>
          <a:bodyPr/>
          <a:lstStyle/>
          <a:p>
            <a:r>
              <a:rPr lang="tr-TR" altLang="tr-TR" sz="1600" b="1" dirty="0"/>
              <a:t>TÜRKÇENİN ZENGİNLİĞİ ve BÜYÜKLÜĞÜ</a:t>
            </a:r>
          </a:p>
        </p:txBody>
      </p:sp>
      <p:sp>
        <p:nvSpPr>
          <p:cNvPr id="58371" name="Rectangle 3"/>
          <p:cNvSpPr>
            <a:spLocks noGrp="1" noChangeArrowheads="1"/>
          </p:cNvSpPr>
          <p:nvPr>
            <p:ph idx="1"/>
          </p:nvPr>
        </p:nvSpPr>
        <p:spPr>
          <a:xfrm>
            <a:off x="539552" y="1268760"/>
            <a:ext cx="8362950" cy="5400675"/>
          </a:xfrm>
        </p:spPr>
        <p:txBody>
          <a:bodyPr>
            <a:normAutofit/>
          </a:bodyPr>
          <a:lstStyle/>
          <a:p>
            <a:pPr>
              <a:lnSpc>
                <a:spcPct val="80000"/>
              </a:lnSpc>
            </a:pPr>
            <a:r>
              <a:rPr lang="tr-TR" altLang="tr-TR" sz="1600" b="1" dirty="0"/>
              <a:t>LEHÇE VE AĞIZLARIYLA BİRLİKTE TÜRKÇE; </a:t>
            </a:r>
            <a:r>
              <a:rPr lang="tr-TR" altLang="tr-TR" sz="1600" b="1" u="sng" dirty="0"/>
              <a:t>GENİŞ BİR COĞRAFYADA</a:t>
            </a:r>
            <a:r>
              <a:rPr lang="tr-TR" altLang="tr-TR" sz="1600" b="1" dirty="0"/>
              <a:t> KONUŞULAN BİR DİLDİR. </a:t>
            </a:r>
            <a:endParaRPr lang="tr-TR" altLang="tr-TR" sz="1600" dirty="0"/>
          </a:p>
          <a:p>
            <a:pPr>
              <a:lnSpc>
                <a:spcPct val="80000"/>
              </a:lnSpc>
            </a:pPr>
            <a:r>
              <a:rPr lang="tr-TR" altLang="tr-TR" sz="1600" b="1" dirty="0"/>
              <a:t>LEHÇE VE AĞIZLARIYLA BİRLİKTE </a:t>
            </a:r>
            <a:r>
              <a:rPr lang="tr-TR" altLang="tr-TR" sz="1600" b="1" u="sng" dirty="0"/>
              <a:t>TÜRKÇE KO-NUŞAN İNSAN SAYISI</a:t>
            </a:r>
            <a:r>
              <a:rPr lang="tr-TR" altLang="tr-TR" sz="1600" b="1" dirty="0"/>
              <a:t>; GAYRİRESMÎ RAKAMLARA GÖRE, </a:t>
            </a:r>
            <a:r>
              <a:rPr lang="tr-TR" altLang="tr-TR" sz="1600" b="1" u="sng" dirty="0"/>
              <a:t>250.000.000’</a:t>
            </a:r>
            <a:r>
              <a:rPr lang="tr-TR" altLang="tr-TR" sz="1600" b="1" dirty="0"/>
              <a:t>DUR.</a:t>
            </a:r>
            <a:r>
              <a:rPr lang="tr-TR" altLang="tr-TR" sz="1600" dirty="0"/>
              <a:t> </a:t>
            </a:r>
          </a:p>
          <a:p>
            <a:pPr>
              <a:lnSpc>
                <a:spcPct val="80000"/>
              </a:lnSpc>
            </a:pPr>
            <a:r>
              <a:rPr lang="tr-TR" altLang="tr-TR" sz="1600" b="1" dirty="0"/>
              <a:t>LEHÇE VE AĞIZLARIYLA BİRLİKTE TÜRKÇEDE, BULUNAN </a:t>
            </a:r>
            <a:r>
              <a:rPr lang="tr-TR" altLang="tr-TR" sz="1600" b="1" u="sng" dirty="0"/>
              <a:t>KELİME SAYISI</a:t>
            </a:r>
            <a:r>
              <a:rPr lang="tr-TR" altLang="tr-TR" sz="1600" b="1" dirty="0"/>
              <a:t>; TAHMİNİ </a:t>
            </a:r>
            <a:r>
              <a:rPr lang="tr-TR" altLang="tr-TR" sz="1600" b="1" u="sng" dirty="0"/>
              <a:t>BİR MİLYON</a:t>
            </a:r>
            <a:r>
              <a:rPr lang="tr-TR" altLang="tr-TR" sz="1600" b="1" dirty="0"/>
              <a:t>DUR.</a:t>
            </a:r>
            <a:r>
              <a:rPr lang="tr-TR" altLang="tr-TR" sz="1600" dirty="0"/>
              <a:t> </a:t>
            </a:r>
          </a:p>
          <a:p>
            <a:pPr>
              <a:lnSpc>
                <a:spcPct val="80000"/>
              </a:lnSpc>
            </a:pPr>
            <a:r>
              <a:rPr lang="tr-TR" altLang="tr-TR" sz="1600" b="1" dirty="0"/>
              <a:t>TÜRKÇE, </a:t>
            </a:r>
            <a:r>
              <a:rPr lang="tr-TR" altLang="tr-TR" sz="1600" b="1" u="sng" dirty="0"/>
              <a:t>EN ESKİ YAZILI METİNLERE</a:t>
            </a:r>
            <a:r>
              <a:rPr lang="tr-TR" altLang="tr-TR" sz="1600" b="1" dirty="0"/>
              <a:t> SAHİP YAŞAYAN DİLLERDEN BİRİDİR. </a:t>
            </a:r>
            <a:endParaRPr lang="tr-TR" altLang="tr-TR" sz="1600" dirty="0"/>
          </a:p>
          <a:p>
            <a:pPr>
              <a:lnSpc>
                <a:spcPct val="80000"/>
              </a:lnSpc>
            </a:pPr>
            <a:r>
              <a:rPr lang="tr-TR" altLang="tr-TR" sz="1600" b="1" dirty="0"/>
              <a:t>BUGÜN; MOĞOLİSTAN’DAN ÇİN’E, AFGANİSTAN’DAN MAKEDONYA’YA, BOSNA -HERSEK’TEN BULGARİSTAN’A KADAR PEK ÇOK YERDE TÜRKÇE KONUŞULMAKTADIR. </a:t>
            </a:r>
            <a:endParaRPr lang="tr-TR" altLang="tr-TR" sz="1600" dirty="0"/>
          </a:p>
          <a:p>
            <a:pPr>
              <a:lnSpc>
                <a:spcPct val="80000"/>
              </a:lnSpc>
            </a:pPr>
            <a:r>
              <a:rPr lang="tr-TR" altLang="tr-TR" sz="1600" b="1" dirty="0"/>
              <a:t>TÜRKÇENİN KONUŞULDUĞU YERLERİN YÜZ ÖLÇÜMÜ, YAKLAŞIK 11 MİLYON KM2 ’ DİR.</a:t>
            </a:r>
            <a:r>
              <a:rPr lang="tr-TR" altLang="tr-TR" sz="1600" dirty="0"/>
              <a:t> </a:t>
            </a:r>
          </a:p>
          <a:p>
            <a:pPr>
              <a:lnSpc>
                <a:spcPct val="80000"/>
              </a:lnSpc>
            </a:pPr>
            <a:r>
              <a:rPr lang="tr-TR" altLang="tr-TR" sz="1600" b="1" dirty="0"/>
              <a:t>1989 YILI RESMÎ RAKAMLARINA GÖRE 142.500.000 KİŞİ TÜRKÇE KONUŞMAKTADIR.</a:t>
            </a:r>
            <a:r>
              <a:rPr lang="tr-TR" altLang="tr-TR" sz="1600" dirty="0"/>
              <a:t> </a:t>
            </a:r>
          </a:p>
          <a:p>
            <a:pPr>
              <a:lnSpc>
                <a:spcPct val="80000"/>
              </a:lnSpc>
            </a:pPr>
            <a:r>
              <a:rPr lang="tr-TR" altLang="tr-TR" sz="1600" b="1" dirty="0"/>
              <a:t>TDK TARAFINDAN SÜRDÜRÜLEN VE TAHMİNÎ OLARAK 2020 YILINDA BİTECEK OLAN BÜYÜK TÜRKÇE SÖZLÜ-ĞÜ’NDE BİR MİLYON; BÜYÜK TÜRKİYE TÜRKÇESİ SÖZLÜĞÜ’NDE İSE ÜÇ YÜZ BİN KELİME BEKLENMEKTEDİR.</a:t>
            </a:r>
            <a:r>
              <a:rPr lang="tr-TR" altLang="tr-TR" sz="1600" dirty="0"/>
              <a:t> </a:t>
            </a:r>
          </a:p>
          <a:p>
            <a:pPr>
              <a:lnSpc>
                <a:spcPct val="80000"/>
              </a:lnSpc>
            </a:pPr>
            <a:r>
              <a:rPr lang="tr-TR" altLang="tr-TR" sz="1600" b="1" dirty="0"/>
              <a:t>TÜRÇENİN OLGUNLAŞMIŞ İLK YAZILI METİNLERİ, M.S. 8. YÜZYILDA DİKİLEN GÖKTÜRK ANITLARI’DIR.</a:t>
            </a:r>
            <a:r>
              <a:rPr lang="tr-TR" altLang="tr-TR" sz="1600" dirty="0"/>
              <a:t> </a:t>
            </a:r>
          </a:p>
          <a:p>
            <a:pPr>
              <a:lnSpc>
                <a:spcPct val="80000"/>
              </a:lnSpc>
            </a:pPr>
            <a:r>
              <a:rPr lang="tr-TR" altLang="tr-TR" sz="1600" b="1" dirty="0"/>
              <a:t>TÜRKÇENİN TARİHİNİ, ALTIN ELBİSELİ ADAM MEZARI’ NDA BULUNAN BİR CÜMLELİK YAZI İLE M.Ö. 5. YÜZYILA GÖTÜRMEK DE MÜMKÜNDÜR.</a:t>
            </a:r>
            <a:r>
              <a:rPr lang="tr-TR" altLang="tr-TR" sz="1600" dirty="0"/>
              <a:t> </a:t>
            </a:r>
          </a:p>
          <a:p>
            <a:pPr>
              <a:lnSpc>
                <a:spcPct val="80000"/>
              </a:lnSpc>
            </a:pPr>
            <a:endParaRPr lang="tr-TR" altLang="tr-TR" sz="16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rmAutofit fontScale="90000"/>
          </a:bodyPr>
          <a:lstStyle/>
          <a:p>
            <a:r>
              <a:rPr lang="tr-TR" altLang="tr-TR" sz="4000" b="1"/>
              <a:t>TÜRK MİLLETİNİN SOSYAL HİYERARŞİK YAPILANMASI</a:t>
            </a:r>
          </a:p>
        </p:txBody>
      </p:sp>
      <p:sp>
        <p:nvSpPr>
          <p:cNvPr id="59395" name="Rectangle 3"/>
          <p:cNvSpPr>
            <a:spLocks noGrp="1" noChangeArrowheads="1"/>
          </p:cNvSpPr>
          <p:nvPr>
            <p:ph idx="1"/>
          </p:nvPr>
        </p:nvSpPr>
        <p:spPr/>
        <p:txBody>
          <a:bodyPr>
            <a:normAutofit fontScale="92500" lnSpcReduction="10000"/>
          </a:bodyPr>
          <a:lstStyle/>
          <a:p>
            <a:pPr>
              <a:lnSpc>
                <a:spcPct val="80000"/>
              </a:lnSpc>
            </a:pPr>
            <a:r>
              <a:rPr lang="tr-TR" altLang="tr-TR" sz="2800" b="1"/>
              <a:t>BODUN = BUDUN = MİLLET</a:t>
            </a:r>
            <a:r>
              <a:rPr lang="tr-TR" altLang="tr-TR" sz="2800"/>
              <a:t> : </a:t>
            </a:r>
            <a:r>
              <a:rPr lang="tr-TR" altLang="tr-TR" sz="2800" b="1"/>
              <a:t>Türk </a:t>
            </a:r>
            <a:endParaRPr lang="tr-TR" altLang="tr-TR" sz="2800"/>
          </a:p>
          <a:p>
            <a:pPr>
              <a:lnSpc>
                <a:spcPct val="80000"/>
              </a:lnSpc>
            </a:pPr>
            <a:r>
              <a:rPr lang="tr-TR" altLang="tr-TR" sz="2800" b="1"/>
              <a:t>ULUS:</a:t>
            </a:r>
            <a:r>
              <a:rPr lang="tr-TR" altLang="tr-TR" sz="2800"/>
              <a:t> Oğuzlar (Türkiye Türkleri, Azeriler, Türkmenler, Gagavuzlar) </a:t>
            </a:r>
          </a:p>
          <a:p>
            <a:pPr>
              <a:lnSpc>
                <a:spcPct val="80000"/>
              </a:lnSpc>
            </a:pPr>
            <a:r>
              <a:rPr lang="tr-TR" altLang="tr-TR" sz="2800"/>
              <a:t>Kıpçaklar (Kazaklar, Kırgızlar, Tatarlar, Hakaslar, Tuvalar vb.) </a:t>
            </a:r>
          </a:p>
          <a:p>
            <a:pPr>
              <a:lnSpc>
                <a:spcPct val="80000"/>
              </a:lnSpc>
            </a:pPr>
            <a:r>
              <a:rPr lang="tr-TR" altLang="tr-TR" sz="2800"/>
              <a:t>Çağataylılar (Uygurlar, Özbekler) </a:t>
            </a:r>
          </a:p>
          <a:p>
            <a:pPr>
              <a:lnSpc>
                <a:spcPct val="80000"/>
              </a:lnSpc>
            </a:pPr>
            <a:r>
              <a:rPr lang="tr-TR" altLang="tr-TR" sz="2800" b="1"/>
              <a:t>BOY: </a:t>
            </a:r>
            <a:r>
              <a:rPr lang="tr-TR" altLang="tr-TR" sz="2800"/>
              <a:t>Kayı, Bayındır, Kınık vb. </a:t>
            </a:r>
          </a:p>
          <a:p>
            <a:pPr>
              <a:lnSpc>
                <a:spcPct val="80000"/>
              </a:lnSpc>
            </a:pPr>
            <a:r>
              <a:rPr lang="tr-TR" altLang="tr-TR" sz="2800"/>
              <a:t>OYMAK = AŞİRET: Karakeçili vb. </a:t>
            </a:r>
          </a:p>
          <a:p>
            <a:pPr>
              <a:lnSpc>
                <a:spcPct val="80000"/>
              </a:lnSpc>
            </a:pPr>
            <a:r>
              <a:rPr lang="tr-TR" altLang="tr-TR" sz="2800"/>
              <a:t>OBA = KÖY </a:t>
            </a:r>
          </a:p>
          <a:p>
            <a:pPr>
              <a:lnSpc>
                <a:spcPct val="80000"/>
              </a:lnSpc>
            </a:pPr>
            <a:r>
              <a:rPr lang="tr-TR" altLang="tr-TR" sz="2800"/>
              <a:t>AİLE </a:t>
            </a:r>
          </a:p>
          <a:p>
            <a:pPr>
              <a:lnSpc>
                <a:spcPct val="80000"/>
              </a:lnSpc>
            </a:pPr>
            <a:endParaRPr lang="tr-TR" altLang="tr-TR" sz="280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tr-TR" altLang="tr-TR" sz="2000" b="1" u="sng" dirty="0"/>
              <a:t>TARİHTE “MİLLET” ADINI “DEVLET” ADI OLARAK KULLANAN </a:t>
            </a:r>
            <a:r>
              <a:rPr lang="tr-TR" altLang="tr-TR" sz="2000" b="1" u="sng" dirty="0" smtClean="0"/>
              <a:t>TÜRK </a:t>
            </a:r>
            <a:r>
              <a:rPr lang="tr-TR" altLang="tr-TR" sz="2000" b="1" u="sng" dirty="0"/>
              <a:t>DEVLETLERİ</a:t>
            </a:r>
          </a:p>
        </p:txBody>
      </p:sp>
      <p:sp>
        <p:nvSpPr>
          <p:cNvPr id="60419" name="Rectangle 3"/>
          <p:cNvSpPr>
            <a:spLocks noGrp="1" noChangeArrowheads="1"/>
          </p:cNvSpPr>
          <p:nvPr>
            <p:ph idx="1"/>
          </p:nvPr>
        </p:nvSpPr>
        <p:spPr/>
        <p:txBody>
          <a:bodyPr/>
          <a:lstStyle/>
          <a:p>
            <a:r>
              <a:rPr lang="tr-TR" altLang="tr-TR" dirty="0"/>
              <a:t>GÖKTÜRK DEVLETİ</a:t>
            </a:r>
          </a:p>
          <a:p>
            <a:pPr>
              <a:buFontTx/>
              <a:buNone/>
            </a:pPr>
            <a:endParaRPr lang="tr-TR" altLang="tr-TR" dirty="0"/>
          </a:p>
          <a:p>
            <a:pPr>
              <a:buFontTx/>
              <a:buNone/>
            </a:pPr>
            <a:endParaRPr lang="tr-TR" altLang="tr-TR" dirty="0"/>
          </a:p>
          <a:p>
            <a:r>
              <a:rPr lang="tr-TR" altLang="tr-TR" dirty="0"/>
              <a:t>TÜRKİYE CUMHURİYETİ</a:t>
            </a:r>
          </a:p>
          <a:p>
            <a:endParaRPr lang="tr-TR" altLang="tr-TR" dirty="0"/>
          </a:p>
          <a:p>
            <a:pPr>
              <a:buFontTx/>
              <a:buNone/>
            </a:pPr>
            <a:endParaRPr lang="tr-TR" altLang="tr-TR" dirty="0"/>
          </a:p>
          <a:p>
            <a:r>
              <a:rPr lang="tr-TR" altLang="tr-TR" dirty="0"/>
              <a:t>TÜRKMENİSTAN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tr-TR" altLang="tr-TR" b="1"/>
              <a:t>TÜRK DİLİ İNKILÂBI</a:t>
            </a:r>
          </a:p>
        </p:txBody>
      </p:sp>
      <p:sp>
        <p:nvSpPr>
          <p:cNvPr id="61443" name="Rectangle 3"/>
          <p:cNvSpPr>
            <a:spLocks noGrp="1" noChangeArrowheads="1"/>
          </p:cNvSpPr>
          <p:nvPr>
            <p:ph idx="1"/>
          </p:nvPr>
        </p:nvSpPr>
        <p:spPr/>
        <p:txBody>
          <a:bodyPr>
            <a:normAutofit fontScale="77500" lnSpcReduction="20000"/>
          </a:bodyPr>
          <a:lstStyle/>
          <a:p>
            <a:r>
              <a:rPr lang="tr-TR" altLang="tr-TR" sz="2800" b="1"/>
              <a:t>TÜRK DİLİ İÇİN İLK BİLİNÇLİ SADELEŞTİRME GİRİŞİMİ, </a:t>
            </a:r>
            <a:r>
              <a:rPr lang="tr-TR" altLang="tr-TR" sz="2800" b="1" u="sng"/>
              <a:t>TANZİMAT DEVRİ</a:t>
            </a:r>
            <a:r>
              <a:rPr lang="tr-TR" altLang="tr-TR" sz="2800" b="1"/>
              <a:t>’NDE YAPILMIŞTIR.</a:t>
            </a:r>
            <a:r>
              <a:rPr lang="tr-TR" altLang="tr-TR" sz="2800"/>
              <a:t> </a:t>
            </a:r>
          </a:p>
          <a:p>
            <a:pPr>
              <a:buFontTx/>
              <a:buNone/>
            </a:pPr>
            <a:endParaRPr lang="tr-TR" altLang="tr-TR" sz="2800"/>
          </a:p>
          <a:p>
            <a:r>
              <a:rPr lang="tr-TR" altLang="tr-TR" sz="2800" b="1"/>
              <a:t>İKİNCİ GİRİŞİM; ÖMER SEYFETTİN VE ZİYA GÖKALP’İN ÖNCÜLÜĞÜNDE GELİŞEN </a:t>
            </a:r>
            <a:r>
              <a:rPr lang="tr-TR" altLang="tr-TR" sz="2800" b="1" i="1"/>
              <a:t>“</a:t>
            </a:r>
            <a:r>
              <a:rPr lang="tr-TR" altLang="tr-TR" sz="2800" b="1" i="1" u="sng"/>
              <a:t>YENİ LİSAN</a:t>
            </a:r>
            <a:r>
              <a:rPr lang="tr-TR" altLang="tr-TR" sz="2800" b="1" i="1"/>
              <a:t>”</a:t>
            </a:r>
            <a:r>
              <a:rPr lang="tr-TR" altLang="tr-TR" sz="2800" b="1"/>
              <a:t> HAREKETİDİR.</a:t>
            </a:r>
            <a:r>
              <a:rPr lang="tr-TR" altLang="tr-TR" sz="2800"/>
              <a:t> </a:t>
            </a:r>
          </a:p>
          <a:p>
            <a:pPr>
              <a:buFontTx/>
              <a:buNone/>
            </a:pPr>
            <a:endParaRPr lang="tr-TR" altLang="tr-TR" sz="2800"/>
          </a:p>
          <a:p>
            <a:r>
              <a:rPr lang="tr-TR" altLang="tr-TR" sz="2800" b="1"/>
              <a:t>ÜÇÜNCÜ VE EN KÖKLÜ, EN BİLİNÇLİ GİRİŞİM İSE ATATÜRK’ÜN ÖNDERLİĞİNDE OLUŞTURULAN </a:t>
            </a:r>
            <a:r>
              <a:rPr lang="tr-TR" altLang="tr-TR" sz="2800" b="1" i="1"/>
              <a:t>“</a:t>
            </a:r>
            <a:r>
              <a:rPr lang="tr-TR" altLang="tr-TR" sz="2800" b="1" i="1" u="sng"/>
              <a:t>TÜRK DİL İNKILÂBI</a:t>
            </a:r>
            <a:r>
              <a:rPr lang="tr-TR" altLang="tr-TR" sz="2800" b="1" i="1"/>
              <a:t>”</a:t>
            </a:r>
            <a:r>
              <a:rPr lang="tr-TR" altLang="tr-TR" sz="2800" b="1"/>
              <a:t> DIR.</a:t>
            </a:r>
            <a:r>
              <a:rPr lang="tr-TR" altLang="tr-TR" sz="2800"/>
              <a:t> </a:t>
            </a:r>
          </a:p>
          <a:p>
            <a:endParaRPr lang="tr-TR" altLang="tr-TR" sz="280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11560" y="332656"/>
            <a:ext cx="7200800" cy="1143000"/>
          </a:xfrm>
        </p:spPr>
        <p:txBody>
          <a:bodyPr>
            <a:normAutofit/>
          </a:bodyPr>
          <a:lstStyle/>
          <a:p>
            <a:r>
              <a:rPr lang="tr-TR" altLang="tr-TR" sz="2000" b="1" dirty="0"/>
              <a:t>ATATÜRK’ÜN DİL İNKILÂBI İLE ULAŞMAK İSTEDİĞİ HEDEFLER</a:t>
            </a:r>
          </a:p>
        </p:txBody>
      </p:sp>
      <p:sp>
        <p:nvSpPr>
          <p:cNvPr id="62467" name="Rectangle 3"/>
          <p:cNvSpPr>
            <a:spLocks noGrp="1" noChangeArrowheads="1"/>
          </p:cNvSpPr>
          <p:nvPr>
            <p:ph idx="1"/>
          </p:nvPr>
        </p:nvSpPr>
        <p:spPr>
          <a:xfrm>
            <a:off x="323850" y="1600200"/>
            <a:ext cx="8362950" cy="4997450"/>
          </a:xfrm>
        </p:spPr>
        <p:txBody>
          <a:bodyPr>
            <a:normAutofit/>
          </a:bodyPr>
          <a:lstStyle/>
          <a:p>
            <a:pPr>
              <a:lnSpc>
                <a:spcPct val="80000"/>
              </a:lnSpc>
            </a:pPr>
            <a:r>
              <a:rPr lang="tr-TR" altLang="tr-TR" sz="2400" b="1" dirty="0"/>
              <a:t>DİLİMİZİ YABANCI ETKİLERDEN KURTARMAK. </a:t>
            </a:r>
            <a:endParaRPr lang="tr-TR" altLang="tr-TR" sz="2400" dirty="0"/>
          </a:p>
          <a:p>
            <a:pPr>
              <a:lnSpc>
                <a:spcPct val="80000"/>
              </a:lnSpc>
            </a:pPr>
            <a:r>
              <a:rPr lang="tr-TR" altLang="tr-TR" sz="2400" b="1" dirty="0"/>
              <a:t>KONUŞMA VE YAZI DİLİ ARASINDAKİ FARKLILIKLARI ORTADAN KALDIRMAK.</a:t>
            </a:r>
            <a:r>
              <a:rPr lang="tr-TR" altLang="tr-TR" sz="2400" dirty="0"/>
              <a:t> </a:t>
            </a:r>
          </a:p>
          <a:p>
            <a:pPr>
              <a:lnSpc>
                <a:spcPct val="80000"/>
              </a:lnSpc>
            </a:pPr>
            <a:r>
              <a:rPr lang="tr-TR" altLang="tr-TR" sz="2400" b="1" dirty="0"/>
              <a:t>TÜRK DİLİNE MİLLÎ BİR GELİŞME YOLU ÇİZMEK.</a:t>
            </a:r>
            <a:r>
              <a:rPr lang="tr-TR" altLang="tr-TR" sz="2400" dirty="0"/>
              <a:t> </a:t>
            </a:r>
          </a:p>
          <a:p>
            <a:pPr>
              <a:lnSpc>
                <a:spcPct val="80000"/>
              </a:lnSpc>
            </a:pPr>
            <a:r>
              <a:rPr lang="tr-TR" altLang="tr-TR" sz="2400" b="1" dirty="0"/>
              <a:t>ÖĞRETİM BİRLİĞİNE PARALEL OLARAK EĞİTİMİ MİLLÎLEŞTİRMEK.</a:t>
            </a:r>
            <a:r>
              <a:rPr lang="tr-TR" altLang="tr-TR" sz="2400" dirty="0"/>
              <a:t> </a:t>
            </a:r>
          </a:p>
          <a:p>
            <a:pPr>
              <a:lnSpc>
                <a:spcPct val="80000"/>
              </a:lnSpc>
            </a:pPr>
            <a:r>
              <a:rPr lang="tr-TR" altLang="tr-TR" sz="2400" b="1" dirty="0"/>
              <a:t>ÖĞRETİMİ, MİLLÎ BİR EĞİTİM DİLİNE KAVUŞTURMAK.</a:t>
            </a:r>
            <a:r>
              <a:rPr lang="tr-TR" altLang="tr-TR" sz="2400" dirty="0"/>
              <a:t> </a:t>
            </a:r>
          </a:p>
          <a:p>
            <a:pPr>
              <a:lnSpc>
                <a:spcPct val="80000"/>
              </a:lnSpc>
            </a:pPr>
            <a:r>
              <a:rPr lang="tr-TR" altLang="tr-TR" sz="2400" b="1" dirty="0"/>
              <a:t>TÜRK DİLİNİ HAK ETTİĞİ SEVİYEYE GETİRMEK İÇİN BİLİMSEL ÇALIŞMALAR YAPIP, DİLİMİZİN GÜZELLİK VE ZENGİNLİKLERİNİ ORTAYA ÇIKARMAK.</a:t>
            </a:r>
            <a:r>
              <a:rPr lang="tr-TR" altLang="tr-TR" sz="2400" dirty="0"/>
              <a:t> </a:t>
            </a:r>
          </a:p>
          <a:p>
            <a:pPr>
              <a:lnSpc>
                <a:spcPct val="80000"/>
              </a:lnSpc>
            </a:pPr>
            <a:r>
              <a:rPr lang="tr-TR" altLang="tr-TR" sz="2400" b="1" dirty="0" smtClean="0"/>
              <a:t>TÜRK DİLİNİ, MİLLÎ KÜLTÜRÜMÜZÜN EKSİKSİZ BİR İFADE VASITASI YAPMAK.</a:t>
            </a:r>
            <a:r>
              <a:rPr lang="tr-TR" altLang="tr-TR" sz="2400" dirty="0" smtClean="0"/>
              <a:t> </a:t>
            </a:r>
          </a:p>
          <a:p>
            <a:pPr>
              <a:lnSpc>
                <a:spcPct val="80000"/>
              </a:lnSpc>
            </a:pPr>
            <a:r>
              <a:rPr lang="tr-TR" altLang="tr-TR" sz="2400" b="1" dirty="0" smtClean="0"/>
              <a:t>TÜRK DİLİNİ, İŞLEK VE ZENGİN BİR KÜLTÜR DİLİ DURUMUNA GETİRMEK.</a:t>
            </a:r>
            <a:r>
              <a:rPr lang="tr-TR" altLang="tr-TR" sz="2400" dirty="0" smtClean="0"/>
              <a:t> </a:t>
            </a:r>
            <a:endParaRPr lang="tr-TR" altLang="tr-TR" sz="24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11560" y="692696"/>
            <a:ext cx="7024744" cy="613872"/>
          </a:xfrm>
        </p:spPr>
        <p:txBody>
          <a:bodyPr>
            <a:normAutofit/>
          </a:bodyPr>
          <a:lstStyle/>
          <a:p>
            <a:r>
              <a:rPr lang="tr-TR" altLang="tr-TR" sz="2400" b="1" dirty="0"/>
              <a:t>TÜRK DİLİ İLE İLGİLİ ATATÜRK’TEN ÖZDEYİŞLER</a:t>
            </a:r>
          </a:p>
        </p:txBody>
      </p:sp>
      <p:sp>
        <p:nvSpPr>
          <p:cNvPr id="63491" name="Rectangle 3"/>
          <p:cNvSpPr>
            <a:spLocks noGrp="1" noChangeArrowheads="1"/>
          </p:cNvSpPr>
          <p:nvPr>
            <p:ph idx="1"/>
          </p:nvPr>
        </p:nvSpPr>
        <p:spPr>
          <a:xfrm>
            <a:off x="323850" y="1600200"/>
            <a:ext cx="8362950" cy="4781550"/>
          </a:xfrm>
        </p:spPr>
        <p:txBody>
          <a:bodyPr>
            <a:normAutofit/>
          </a:bodyPr>
          <a:lstStyle/>
          <a:p>
            <a:pPr>
              <a:lnSpc>
                <a:spcPct val="90000"/>
              </a:lnSpc>
            </a:pPr>
            <a:r>
              <a:rPr lang="tr-TR" altLang="tr-TR" sz="2400" b="1" i="1" dirty="0"/>
              <a:t>“TÜRK DİLİ, TÜRK MİLLETİ İÇİN MUKADDES BİR </a:t>
            </a:r>
            <a:r>
              <a:rPr lang="tr-TR" altLang="tr-TR" sz="2400" b="1" i="1" dirty="0" smtClean="0"/>
              <a:t>HAZİNEDİR. ÇÜNKÜ</a:t>
            </a:r>
            <a:r>
              <a:rPr lang="tr-TR" altLang="tr-TR" sz="2400" b="1" i="1" dirty="0"/>
              <a:t>, TÜRK MİLLETİ; GEÇİRDİĞİ NİHAYETSİZ BADİRELER İÇİNDE AHLÂKINI, GELENEKLERİNİ, HATIRALARINI, MENFAATLERİNİ; KISACA, BUGÜN KENDİ MİLLİYETİNİ YAPAN HER ŞEYİ DİLİ SAYESİNDE KORUDUĞUNU GÖRÜYOR.</a:t>
            </a:r>
          </a:p>
          <a:p>
            <a:pPr>
              <a:lnSpc>
                <a:spcPct val="90000"/>
              </a:lnSpc>
            </a:pPr>
            <a:r>
              <a:rPr lang="tr-TR" altLang="tr-TR" sz="2400" b="1" i="1" dirty="0"/>
              <a:t>TÜRK DİLİ, TÜRK MİLLETİNİN KALBİDİR, ZİHNİDİR.”</a:t>
            </a:r>
          </a:p>
          <a:p>
            <a:pPr>
              <a:lnSpc>
                <a:spcPct val="90000"/>
              </a:lnSpc>
            </a:pPr>
            <a:r>
              <a:rPr lang="tr-TR" altLang="tr-TR" sz="2400" b="1" i="1" dirty="0"/>
              <a:t>“TÜRK DİLİNİN KENDİ BENLİĞİNE, ASLINDAKİ GÜZELLİK VE ZENGİNLİĞİNE KAVUŞMASI İÇİN BÜTÜN DEVLET TEŞKİLÂTIMIZIN DİKKATLİ, ALÂKALI OLMASINI İSTERİZ.”</a:t>
            </a:r>
            <a:r>
              <a:rPr lang="tr-TR" altLang="tr-TR" sz="2400" dirty="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a:xfrm>
            <a:off x="539553" y="1844824"/>
            <a:ext cx="8136904" cy="1224682"/>
          </a:xfrm>
        </p:spPr>
        <p:txBody>
          <a:bodyPr/>
          <a:lstStyle/>
          <a:p>
            <a:r>
              <a:rPr lang="tr-TR" altLang="tr-TR" sz="2000" dirty="0" smtClean="0">
                <a:solidFill>
                  <a:srgbClr val="C00000"/>
                </a:solidFill>
              </a:rPr>
              <a:t>    </a:t>
            </a:r>
            <a:r>
              <a:rPr lang="tr-TR" altLang="tr-TR" sz="2000" dirty="0" err="1" smtClean="0">
                <a:solidFill>
                  <a:srgbClr val="C00000"/>
                </a:solidFill>
              </a:rPr>
              <a:t>Gönderici</a:t>
            </a:r>
            <a:r>
              <a:rPr lang="tr-TR" altLang="tr-TR" sz="2000" dirty="0" err="1">
                <a:solidFill>
                  <a:srgbClr val="C00000"/>
                </a:solidFill>
              </a:rPr>
              <a:t>______________ileti</a:t>
            </a:r>
            <a:r>
              <a:rPr lang="tr-TR" altLang="tr-TR" sz="2000" dirty="0">
                <a:solidFill>
                  <a:srgbClr val="C00000"/>
                </a:solidFill>
              </a:rPr>
              <a:t>_______________  Alıcı</a:t>
            </a:r>
            <a:br>
              <a:rPr lang="tr-TR" altLang="tr-TR" sz="2000" dirty="0">
                <a:solidFill>
                  <a:srgbClr val="C00000"/>
                </a:solidFill>
              </a:rPr>
            </a:br>
            <a:r>
              <a:rPr lang="tr-TR" altLang="tr-TR" sz="2000" dirty="0">
                <a:solidFill>
                  <a:srgbClr val="C00000"/>
                </a:solidFill>
              </a:rPr>
              <a:t>( Konuşan, Yazan)           ( söz, yazı ) </a:t>
            </a:r>
            <a:r>
              <a:rPr lang="tr-TR" altLang="tr-TR" sz="2000" dirty="0" smtClean="0">
                <a:solidFill>
                  <a:srgbClr val="C00000"/>
                </a:solidFill>
              </a:rPr>
              <a:t>       ( </a:t>
            </a:r>
            <a:r>
              <a:rPr lang="tr-TR" altLang="tr-TR" sz="2000" dirty="0">
                <a:solidFill>
                  <a:srgbClr val="C00000"/>
                </a:solidFill>
              </a:rPr>
              <a:t>dinleyen, okuyan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827584" y="1052736"/>
            <a:ext cx="7024744" cy="541864"/>
          </a:xfrm>
        </p:spPr>
        <p:txBody>
          <a:bodyPr>
            <a:normAutofit/>
          </a:bodyPr>
          <a:lstStyle/>
          <a:p>
            <a:r>
              <a:rPr lang="tr-TR" altLang="tr-TR" sz="2400" b="1" dirty="0"/>
              <a:t>KÜLTÜR İLE İLGİLİ ATATÜRK’TEN ÖZDEYİŞLER</a:t>
            </a:r>
          </a:p>
        </p:txBody>
      </p:sp>
      <p:sp>
        <p:nvSpPr>
          <p:cNvPr id="64515" name="Rectangle 3"/>
          <p:cNvSpPr>
            <a:spLocks noGrp="1" noChangeArrowheads="1"/>
          </p:cNvSpPr>
          <p:nvPr>
            <p:ph idx="1"/>
          </p:nvPr>
        </p:nvSpPr>
        <p:spPr/>
        <p:txBody>
          <a:bodyPr>
            <a:normAutofit fontScale="92500"/>
          </a:bodyPr>
          <a:lstStyle/>
          <a:p>
            <a:pPr>
              <a:lnSpc>
                <a:spcPct val="80000"/>
              </a:lnSpc>
            </a:pPr>
            <a:r>
              <a:rPr lang="tr-TR" altLang="tr-TR" sz="2800" b="1" i="1" dirty="0"/>
              <a:t>“</a:t>
            </a:r>
            <a:r>
              <a:rPr lang="tr-TR" altLang="tr-TR" sz="2200" b="1" i="1" dirty="0"/>
              <a:t>TÜRKİYE CUMHURİYETİ’NİN TEMELİ KÜLTÜRDÜR.” </a:t>
            </a:r>
            <a:endParaRPr lang="tr-TR" altLang="tr-TR" sz="2200" b="1" i="1" dirty="0" smtClean="0"/>
          </a:p>
          <a:p>
            <a:pPr marL="68580" indent="0">
              <a:lnSpc>
                <a:spcPct val="80000"/>
              </a:lnSpc>
              <a:buNone/>
            </a:pPr>
            <a:endParaRPr lang="tr-TR" altLang="tr-TR" sz="2200" dirty="0"/>
          </a:p>
          <a:p>
            <a:pPr>
              <a:lnSpc>
                <a:spcPct val="80000"/>
              </a:lnSpc>
            </a:pPr>
            <a:r>
              <a:rPr lang="tr-TR" altLang="tr-TR" sz="2200" b="1" i="1" dirty="0"/>
              <a:t>“MİLLÎ KÜLTÜRÜMÜZÜ ÇAĞDAŞ UYGARLIK SEVİYESİNİN ÜSTÜNE ÇIKARACAĞIZ” </a:t>
            </a:r>
            <a:endParaRPr lang="tr-TR" altLang="tr-TR" sz="2200" b="1" i="1" dirty="0" smtClean="0"/>
          </a:p>
          <a:p>
            <a:pPr marL="68580" indent="0">
              <a:lnSpc>
                <a:spcPct val="80000"/>
              </a:lnSpc>
              <a:buNone/>
            </a:pPr>
            <a:endParaRPr lang="tr-TR" altLang="tr-TR" sz="2200" dirty="0"/>
          </a:p>
          <a:p>
            <a:pPr>
              <a:lnSpc>
                <a:spcPct val="80000"/>
              </a:lnSpc>
            </a:pPr>
            <a:r>
              <a:rPr lang="tr-TR" altLang="tr-TR" sz="2200" b="1" i="1" dirty="0"/>
              <a:t>“MİLLÎ KÜLTÜRÜN HER ÇIĞIRDA AÇILARAK YÜKSELMESİNİ, TÜRKİYE CUMHURİYETİ’ NİN TEMEL DİLEĞİ OLARAK TEMİN EDECEĞİZ.” </a:t>
            </a:r>
            <a:endParaRPr lang="tr-TR" altLang="tr-TR" sz="2200" b="1" i="1" dirty="0" smtClean="0"/>
          </a:p>
          <a:p>
            <a:pPr marL="68580" indent="0">
              <a:lnSpc>
                <a:spcPct val="80000"/>
              </a:lnSpc>
              <a:buNone/>
            </a:pPr>
            <a:endParaRPr lang="tr-TR" altLang="tr-TR" sz="2200" dirty="0"/>
          </a:p>
          <a:p>
            <a:pPr>
              <a:lnSpc>
                <a:spcPct val="80000"/>
              </a:lnSpc>
            </a:pPr>
            <a:r>
              <a:rPr lang="tr-TR" altLang="tr-TR" sz="2200" b="1" i="1" dirty="0"/>
              <a:t>“ASIL UĞRAŞMAYA MECBUR OLDUĞUMUZ ŞEY, YÜKSEK KÜLTÜRDE VE YÜKSEK FAZİLETTE DÜNYA BİRİNCİLİĞİNİ TUTMAKTIR.” </a:t>
            </a:r>
            <a:endParaRPr lang="tr-TR" altLang="tr-TR" sz="2200" dirty="0"/>
          </a:p>
          <a:p>
            <a:pPr>
              <a:lnSpc>
                <a:spcPct val="80000"/>
              </a:lnSpc>
            </a:pPr>
            <a:endParaRPr lang="tr-TR" altLang="tr-TR" sz="2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539552" y="1700808"/>
            <a:ext cx="8362950" cy="3672260"/>
          </a:xfrm>
        </p:spPr>
        <p:txBody>
          <a:bodyPr>
            <a:normAutofit fontScale="90000"/>
          </a:bodyPr>
          <a:lstStyle/>
          <a:p>
            <a:r>
              <a:rPr lang="tr-TR" altLang="tr-TR" sz="3600" dirty="0">
                <a:solidFill>
                  <a:schemeClr val="tx1"/>
                </a:solidFill>
                <a:latin typeface="Arial" panose="020B0604020202020204" pitchFamily="34" charset="0"/>
                <a:cs typeface="Arial" panose="020B0604020202020204" pitchFamily="34" charset="0"/>
              </a:rPr>
              <a:t>Bunlardan bir eksik olsaydı insanlar, kendi aralarında iletişim ve anlaşmayı sağlayamazdı ve uygarlıktan, sosyal yaşamdan söz edemezdik. </a:t>
            </a:r>
            <a:r>
              <a:rPr lang="tr-TR" altLang="tr-TR" sz="3600" dirty="0" smtClean="0">
                <a:solidFill>
                  <a:schemeClr val="tx1"/>
                </a:solidFill>
                <a:latin typeface="Arial" panose="020B0604020202020204" pitchFamily="34" charset="0"/>
                <a:cs typeface="Arial" panose="020B0604020202020204" pitchFamily="34" charset="0"/>
              </a:rPr>
              <a:t/>
            </a:r>
            <a:br>
              <a:rPr lang="tr-TR" altLang="tr-TR" sz="3600" dirty="0" smtClean="0">
                <a:solidFill>
                  <a:schemeClr val="tx1"/>
                </a:solidFill>
                <a:latin typeface="Arial" panose="020B0604020202020204" pitchFamily="34" charset="0"/>
                <a:cs typeface="Arial" panose="020B0604020202020204" pitchFamily="34" charset="0"/>
              </a:rPr>
            </a:br>
            <a:r>
              <a:rPr lang="tr-TR" altLang="tr-TR" sz="3600" dirty="0">
                <a:solidFill>
                  <a:schemeClr val="tx1"/>
                </a:solidFill>
                <a:latin typeface="Arial" panose="020B0604020202020204" pitchFamily="34" charset="0"/>
                <a:cs typeface="Arial" panose="020B0604020202020204" pitchFamily="34" charset="0"/>
              </a:rPr>
              <a:t/>
            </a:r>
            <a:br>
              <a:rPr lang="tr-TR" altLang="tr-TR" sz="3600" dirty="0">
                <a:solidFill>
                  <a:schemeClr val="tx1"/>
                </a:solidFill>
                <a:latin typeface="Arial" panose="020B0604020202020204" pitchFamily="34" charset="0"/>
                <a:cs typeface="Arial" panose="020B0604020202020204" pitchFamily="34" charset="0"/>
              </a:rPr>
            </a:br>
            <a:r>
              <a:rPr lang="tr-TR" altLang="tr-TR" sz="3600" dirty="0" smtClean="0">
                <a:solidFill>
                  <a:schemeClr val="tx1"/>
                </a:solidFill>
                <a:latin typeface="Arial" panose="020B0604020202020204" pitchFamily="34" charset="0"/>
                <a:cs typeface="Arial" panose="020B0604020202020204" pitchFamily="34" charset="0"/>
              </a:rPr>
              <a:t>Bu </a:t>
            </a:r>
            <a:r>
              <a:rPr lang="tr-TR" altLang="tr-TR" sz="3600" dirty="0">
                <a:solidFill>
                  <a:schemeClr val="tx1"/>
                </a:solidFill>
                <a:latin typeface="Arial" panose="020B0604020202020204" pitchFamily="34" charset="0"/>
                <a:cs typeface="Arial" panose="020B0604020202020204" pitchFamily="34" charset="0"/>
              </a:rPr>
              <a:t>bakımdan dil aracılığıyla iletişim ve anlaşma, insanoğlunun sahip olduğu en büyük meziyetlerden biridir.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a:xfrm>
            <a:off x="467544" y="692696"/>
            <a:ext cx="8291513" cy="5255865"/>
          </a:xfrm>
        </p:spPr>
        <p:txBody>
          <a:bodyPr>
            <a:normAutofit fontScale="90000"/>
          </a:bodyPr>
          <a:lstStyle/>
          <a:p>
            <a:r>
              <a:rPr lang="tr-TR" altLang="tr-TR" sz="2400" dirty="0">
                <a:solidFill>
                  <a:schemeClr val="tx1"/>
                </a:solidFill>
                <a:latin typeface="Arial" panose="020B0604020202020204" pitchFamily="34" charset="0"/>
                <a:cs typeface="Arial" panose="020B0604020202020204" pitchFamily="34" charset="0"/>
              </a:rPr>
              <a:t>Not:</a:t>
            </a:r>
            <a:br>
              <a:rPr lang="tr-TR" altLang="tr-TR" sz="2400" dirty="0">
                <a:solidFill>
                  <a:schemeClr val="tx1"/>
                </a:solidFill>
                <a:latin typeface="Arial" panose="020B0604020202020204" pitchFamily="34" charset="0"/>
                <a:cs typeface="Arial" panose="020B0604020202020204" pitchFamily="34" charset="0"/>
              </a:rPr>
            </a:br>
            <a:r>
              <a:rPr lang="tr-TR" altLang="tr-TR" sz="2400" dirty="0">
                <a:solidFill>
                  <a:schemeClr val="tx1"/>
                </a:solidFill>
                <a:latin typeface="Arial" panose="020B0604020202020204" pitchFamily="34" charset="0"/>
                <a:cs typeface="Arial" panose="020B0604020202020204" pitchFamily="34" charset="0"/>
              </a:rPr>
              <a:t>İletişimde kullanılan  gösterge  öğeleri:</a:t>
            </a:r>
            <a:br>
              <a:rPr lang="tr-TR" altLang="tr-TR" sz="2400" dirty="0">
                <a:solidFill>
                  <a:schemeClr val="tx1"/>
                </a:solidFill>
                <a:latin typeface="Arial" panose="020B0604020202020204" pitchFamily="34" charset="0"/>
                <a:cs typeface="Arial" panose="020B0604020202020204" pitchFamily="34" charset="0"/>
              </a:rPr>
            </a:br>
            <a:r>
              <a:rPr lang="tr-TR" altLang="tr-TR" sz="2400" dirty="0" smtClean="0">
                <a:solidFill>
                  <a:schemeClr val="tx1"/>
                </a:solidFill>
                <a:latin typeface="Arial" panose="020B0604020202020204" pitchFamily="34" charset="0"/>
                <a:cs typeface="Arial" panose="020B0604020202020204" pitchFamily="34" charset="0"/>
              </a:rPr>
              <a:t/>
            </a:r>
            <a:br>
              <a:rPr lang="tr-TR" altLang="tr-TR" sz="2400" dirty="0" smtClean="0">
                <a:solidFill>
                  <a:schemeClr val="tx1"/>
                </a:solidFill>
                <a:latin typeface="Arial" panose="020B0604020202020204" pitchFamily="34" charset="0"/>
                <a:cs typeface="Arial" panose="020B0604020202020204" pitchFamily="34" charset="0"/>
              </a:rPr>
            </a:br>
            <a:r>
              <a:rPr lang="tr-TR" altLang="tr-TR" sz="2400" dirty="0" smtClean="0">
                <a:solidFill>
                  <a:schemeClr val="tx1"/>
                </a:solidFill>
                <a:latin typeface="Arial" panose="020B0604020202020204" pitchFamily="34" charset="0"/>
                <a:cs typeface="Arial" panose="020B0604020202020204" pitchFamily="34" charset="0"/>
              </a:rPr>
              <a:t>İletişim </a:t>
            </a:r>
            <a:r>
              <a:rPr lang="tr-TR" altLang="tr-TR" sz="2400" dirty="0">
                <a:solidFill>
                  <a:schemeClr val="tx1"/>
                </a:solidFill>
                <a:latin typeface="Arial" panose="020B0604020202020204" pitchFamily="34" charset="0"/>
                <a:cs typeface="Arial" panose="020B0604020202020204" pitchFamily="34" charset="0"/>
              </a:rPr>
              <a:t>eylemi basit bir eylem değildir. Rus dilbilimcilerden Roman </a:t>
            </a:r>
            <a:r>
              <a:rPr lang="tr-TR" altLang="tr-TR" sz="2400" dirty="0" err="1">
                <a:solidFill>
                  <a:schemeClr val="tx1"/>
                </a:solidFill>
                <a:latin typeface="Arial" panose="020B0604020202020204" pitchFamily="34" charset="0"/>
                <a:cs typeface="Arial" panose="020B0604020202020204" pitchFamily="34" charset="0"/>
              </a:rPr>
              <a:t>Cekıpsın</a:t>
            </a:r>
            <a:r>
              <a:rPr lang="tr-TR" altLang="tr-TR" sz="2400" dirty="0">
                <a:solidFill>
                  <a:schemeClr val="tx1"/>
                </a:solidFill>
                <a:latin typeface="Arial" panose="020B0604020202020204" pitchFamily="34" charset="0"/>
                <a:cs typeface="Arial" panose="020B0604020202020204" pitchFamily="34" charset="0"/>
              </a:rPr>
              <a:t>  ( </a:t>
            </a:r>
            <a:r>
              <a:rPr lang="tr-TR" altLang="tr-TR" sz="2400" dirty="0" err="1">
                <a:solidFill>
                  <a:schemeClr val="tx1"/>
                </a:solidFill>
                <a:latin typeface="Arial" panose="020B0604020202020204" pitchFamily="34" charset="0"/>
                <a:cs typeface="Arial" panose="020B0604020202020204" pitchFamily="34" charset="0"/>
              </a:rPr>
              <a:t>Jakopsen</a:t>
            </a:r>
            <a:r>
              <a:rPr lang="tr-TR" altLang="tr-TR" sz="2400" dirty="0">
                <a:solidFill>
                  <a:schemeClr val="tx1"/>
                </a:solidFill>
                <a:latin typeface="Arial" panose="020B0604020202020204" pitchFamily="34" charset="0"/>
                <a:cs typeface="Arial" panose="020B0604020202020204" pitchFamily="34" charset="0"/>
              </a:rPr>
              <a:t>) iletişimi sağlayan altı öğeden söz eder. Başta bir gönderici vardır; karşındakiyle konuşurken söz söyleyen, ders anlatan ya da bir yazıyı yazan . Göndericinin yazdığı ya da söylediği söz bildiridir. Bildiri ve alıcıyla üçlü sacayağı tamamlanmış olur. Ancak bunların dışında bildirimin oluşması için başka öğelere de ihtiyaç vardır. Bu durumda bildirinin aktarılması için iletici olmalıdır. Bu iletici yazı, söz, işaretler, çeşitli hareketler biçiminde olabilir. Bildirimin alıcı tarafından algılanıp anlaşılabilmesi için her iki tarafın  da ortak olarak bildiği bir şifreleme yani kod sistemi de gereklidir. ( Her iki tarafın da bildiği veya algılayabildiği bir dil ya da bir karikatür vb. ) Altıncı öğe ise bildirimin göstergesini oluşturan bağlamdır.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a:xfrm>
            <a:off x="457200" y="274638"/>
            <a:ext cx="8075613" cy="6034087"/>
          </a:xfrm>
        </p:spPr>
        <p:txBody>
          <a:bodyPr/>
          <a:lstStyle/>
          <a:p>
            <a:r>
              <a:rPr lang="tr-TR" altLang="tr-TR" sz="8000" b="1" dirty="0"/>
              <a:t>DİL NEDİR?</a:t>
            </a:r>
            <a:r>
              <a:rPr lang="tr-TR" altLang="tr-TR" sz="8000" dirty="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5"/>
          <p:cNvSpPr>
            <a:spLocks noGrp="1" noChangeArrowheads="1"/>
          </p:cNvSpPr>
          <p:nvPr>
            <p:ph type="title"/>
          </p:nvPr>
        </p:nvSpPr>
        <p:spPr/>
        <p:txBody>
          <a:bodyPr/>
          <a:lstStyle/>
          <a:p>
            <a:r>
              <a:rPr lang="tr-TR" altLang="tr-TR" b="1" dirty="0"/>
              <a:t>DİL NEDİR?</a:t>
            </a:r>
            <a:r>
              <a:rPr lang="tr-TR" altLang="tr-TR" dirty="0"/>
              <a:t> </a:t>
            </a:r>
          </a:p>
        </p:txBody>
      </p:sp>
      <p:sp>
        <p:nvSpPr>
          <p:cNvPr id="15366" name="Rectangle 6"/>
          <p:cNvSpPr>
            <a:spLocks noGrp="1" noChangeArrowheads="1"/>
          </p:cNvSpPr>
          <p:nvPr>
            <p:ph idx="1"/>
          </p:nvPr>
        </p:nvSpPr>
        <p:spPr/>
        <p:txBody>
          <a:bodyPr>
            <a:normAutofit fontScale="92500" lnSpcReduction="20000"/>
          </a:bodyPr>
          <a:lstStyle/>
          <a:p>
            <a:r>
              <a:rPr lang="tr-TR" altLang="tr-TR" sz="2800" b="1" dirty="0"/>
              <a:t>DİL</a:t>
            </a:r>
            <a:r>
              <a:rPr lang="tr-TR" altLang="tr-TR" sz="2800" dirty="0"/>
              <a:t>, İNSANLAR ARASINDA ANLAŞMAYI SAĞLAYAN</a:t>
            </a:r>
            <a:r>
              <a:rPr lang="tr-TR" altLang="tr-TR" sz="2800" b="1" dirty="0"/>
              <a:t> DOĞAL BİR ARAÇ,</a:t>
            </a:r>
            <a:r>
              <a:rPr lang="tr-TR" altLang="tr-TR" sz="2800" dirty="0"/>
              <a:t> </a:t>
            </a:r>
          </a:p>
          <a:p>
            <a:r>
              <a:rPr lang="tr-TR" altLang="tr-TR" sz="2800" dirty="0"/>
              <a:t>KENDİSİNE ÖZGÜ YASALARI OLAN VE ANCAK BU YASALAR ÇERÇEVESİNDE GELİŞEN </a:t>
            </a:r>
            <a:r>
              <a:rPr lang="tr-TR" altLang="tr-TR" sz="2800" b="1" dirty="0"/>
              <a:t>CANLI BİR VARLIK, </a:t>
            </a:r>
            <a:endParaRPr lang="tr-TR" altLang="tr-TR" sz="2800" dirty="0"/>
          </a:p>
          <a:p>
            <a:r>
              <a:rPr lang="tr-TR" altLang="tr-TR" sz="2800" b="1" dirty="0"/>
              <a:t>TEMELİ BİLİNMEYEN ZAMANLARDA ATILMIŞ BİR GİZLİ ANLAŞMALAR SİSTEMİ,</a:t>
            </a:r>
            <a:r>
              <a:rPr lang="tr-TR" altLang="tr-TR" sz="2800" dirty="0"/>
              <a:t> </a:t>
            </a:r>
          </a:p>
          <a:p>
            <a:r>
              <a:rPr lang="tr-TR" altLang="tr-TR" sz="2800" b="1" dirty="0"/>
              <a:t>SESLERDEN ÖRÜLMÜŞ SOSYAL BİR KURUMDUR.</a:t>
            </a:r>
            <a:r>
              <a:rPr lang="tr-TR" altLang="tr-TR" sz="2800" dirty="0"/>
              <a:t> </a:t>
            </a:r>
          </a:p>
          <a:p>
            <a:endParaRPr lang="tr-TR" altLang="tr-TR"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Grp="1" noChangeArrowheads="1"/>
          </p:cNvSpPr>
          <p:nvPr>
            <p:ph type="title"/>
          </p:nvPr>
        </p:nvSpPr>
        <p:spPr>
          <a:xfrm>
            <a:off x="539750" y="274638"/>
            <a:ext cx="8147050" cy="6178550"/>
          </a:xfrm>
        </p:spPr>
        <p:txBody>
          <a:bodyPr/>
          <a:lstStyle/>
          <a:p>
            <a:r>
              <a:rPr lang="tr-TR" altLang="tr-TR" sz="6600" b="1" dirty="0"/>
              <a:t>DİLİN ÖNEMİ ve ÖZELLİKLERİ</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85</TotalTime>
  <Words>1832</Words>
  <Application>Microsoft Office PowerPoint</Application>
  <PresentationFormat>Ekran Gösterisi (4:3)</PresentationFormat>
  <Paragraphs>197</Paragraphs>
  <Slides>40</Slides>
  <Notes>0</Notes>
  <HiddenSlides>0</HiddenSlides>
  <MMClips>0</MMClips>
  <ScaleCrop>false</ScaleCrop>
  <HeadingPairs>
    <vt:vector size="4" baseType="variant">
      <vt:variant>
        <vt:lpstr>Tema</vt:lpstr>
      </vt:variant>
      <vt:variant>
        <vt:i4>1</vt:i4>
      </vt:variant>
      <vt:variant>
        <vt:lpstr>Slayt Başlıkları</vt:lpstr>
      </vt:variant>
      <vt:variant>
        <vt:i4>40</vt:i4>
      </vt:variant>
    </vt:vector>
  </HeadingPairs>
  <TitlesOfParts>
    <vt:vector size="41" baseType="lpstr">
      <vt:lpstr>Austin</vt:lpstr>
      <vt:lpstr>İLETİŞİM</vt:lpstr>
      <vt:lpstr> Kişi, sosyal çevrede sağlıklı bir yaşam sürmek için sağlıklı bir iletişim kurmak zorundadır. Ve İnsanlar kendi aralarında iletişim kurmada oldukça yeteneklidir. </vt:lpstr>
      <vt:lpstr> İletişim ve anlaşmayı sağlayan çeşitli yöntemler ve araçlar vardır. İnsanlar birbirleriyle renk, mekanik sesler, çeşitli beden hareketleri vb. yoluyla iletişim kurabilir. Örneğin trafikte araç sürücüsü ya da yaya kırmızı ışıkta durmasını bilir. Bir trafik polisi düdük çalarak veya kolunu kaldırıp elinin içini göstererek “dur” uyarısında bulanabilir. “Dur” anlamını taşıyan bir başka araçsa beyaz zeminli bir levha içinde harflerle belirtilen “DUR” yazısıdır. Son örnekte anlam, “söz”ün kodlanmış biçimi olan harflerle oluşturulmuştur. Yani dile ait bir kullanımdır. Bunlar arasında en kolay, en yaygın  en hızlı, en sağlam ve en ekonomik olan dil aracılığıyla yapılan iletişim-anlaşma biçimidir. Diğerleriyle anlaşma hem sınırlı hem de zordur. </vt:lpstr>
      <vt:lpstr>    Gönderici______________ileti_______________  Alıcı ( Konuşan, Yazan)           ( söz, yazı )        ( dinleyen, okuyan )</vt:lpstr>
      <vt:lpstr>Bunlardan bir eksik olsaydı insanlar, kendi aralarında iletişim ve anlaşmayı sağlayamazdı ve uygarlıktan, sosyal yaşamdan söz edemezdik.   Bu bakımdan dil aracılığıyla iletişim ve anlaşma, insanoğlunun sahip olduğu en büyük meziyetlerden biridir. </vt:lpstr>
      <vt:lpstr>Not: İletişimde kullanılan  gösterge  öğeleri:  İletişim eylemi basit bir eylem değildir. Rus dilbilimcilerden Roman Cekıpsın  ( Jakopsen) iletişimi sağlayan altı öğeden söz eder. Başta bir gönderici vardır; karşındakiyle konuşurken söz söyleyen, ders anlatan ya da bir yazıyı yazan . Göndericinin yazdığı ya da söylediği söz bildiridir. Bildiri ve alıcıyla üçlü sacayağı tamamlanmış olur. Ancak bunların dışında bildirimin oluşması için başka öğelere de ihtiyaç vardır. Bu durumda bildirinin aktarılması için iletici olmalıdır. Bu iletici yazı, söz, işaretler, çeşitli hareketler biçiminde olabilir. Bildirimin alıcı tarafından algılanıp anlaşılabilmesi için her iki tarafın  da ortak olarak bildiği bir şifreleme yani kod sistemi de gereklidir. ( Her iki tarafın da bildiği veya algılayabildiği bir dil ya da bir karikatür vb. ) Altıncı öğe ise bildirimin göstergesini oluşturan bağlamdır.</vt:lpstr>
      <vt:lpstr>DİL NEDİR? </vt:lpstr>
      <vt:lpstr>DİL NEDİR? </vt:lpstr>
      <vt:lpstr>DİLİN ÖNEMİ ve ÖZELLİKLERİ</vt:lpstr>
      <vt:lpstr>DİLİN ÖNEMİ ve ÖZELLİKLERİ</vt:lpstr>
      <vt:lpstr>DİLİN MİLLET HAYATINDAKİ YERİ VE ÖNEMİ</vt:lpstr>
      <vt:lpstr>DİLİN MİLLET HAYATINDAKİ YERİ VE ÖNEMİ</vt:lpstr>
      <vt:lpstr>DİL - KÜLTÜR İLİŞKİSİ</vt:lpstr>
      <vt:lpstr>DİL - KÜLTÜR İLİŞKİSİ</vt:lpstr>
      <vt:lpstr>DİLLERİN SINIFLANDIRILMASI</vt:lpstr>
      <vt:lpstr>I. KAYNAKLARINA GÖRE DÜNYA DİLLERİ</vt:lpstr>
      <vt:lpstr>2. URAL DİLLERİ</vt:lpstr>
      <vt:lpstr>3. HİNT - AVRUPA DİLLERİ </vt:lpstr>
      <vt:lpstr>4. HAMİ - SAMİ DİLLERİ </vt:lpstr>
      <vt:lpstr>5. ÇİN - TİBET DİLLERİ</vt:lpstr>
      <vt:lpstr>6. BANTU DİLLERİ   (AFRİKANIN ORTA VE GÜNEY BÖLGELERİNDE YAYGIN OLARAK KONUŞULAN DİLLERDİR.)</vt:lpstr>
      <vt:lpstr>7. KAFKAS DİLLERİ</vt:lpstr>
      <vt:lpstr>II. YAPILARINA GÖRE DÜNYA DİLLERİ</vt:lpstr>
      <vt:lpstr>1. EKLEMELİ DİLLER: TÜRKÇE, MACARCA, MOĞOLCA, FİNCE, JAPONCA, KORECE... 2. ÇEKİMLİ (BÜKÜMLÜ) DİLLER: ARAPÇA, FARSÇA, LÂTİNCE, İNGİLİZCE, FRANSIZCA, RUSÇA... 3. TEK HECELİ DİLLER: ÇİNCE, TİBETÇE...</vt:lpstr>
      <vt:lpstr>TÜRKÇENİN DÜNYA DİLLERİ ARASINDAKİ TANIMI </vt:lpstr>
      <vt:lpstr>TÜRK YAZI DİLİNİN TARİHÎ GELİŞİMİ</vt:lpstr>
      <vt:lpstr>TÜRKÇE KELİMELERİN ETİMOLOJİK GELİŞİMİNE ÖRNEKLER</vt:lpstr>
      <vt:lpstr>TÜRKLERİN KULLANDIĞI ALFABELER</vt:lpstr>
      <vt:lpstr>2. UYGUR ALFABESİ:  </vt:lpstr>
      <vt:lpstr>3. ARAP ALFABESİ:  </vt:lpstr>
      <vt:lpstr>4. LÂTİN ALFABESİ: </vt:lpstr>
      <vt:lpstr>5. KİRİL ALFABESİ:  </vt:lpstr>
      <vt:lpstr>YAZI DİLİ - KONUŞMA DİLİ</vt:lpstr>
      <vt:lpstr>TÜRKÇENİN ZENGİNLİĞİ ve BÜYÜKLÜĞÜ</vt:lpstr>
      <vt:lpstr>TÜRK MİLLETİNİN SOSYAL HİYERARŞİK YAPILANMASI</vt:lpstr>
      <vt:lpstr>TARİHTE “MİLLET” ADINI “DEVLET” ADI OLARAK KULLANAN TÜRK DEVLETLERİ</vt:lpstr>
      <vt:lpstr>TÜRK DİLİ İNKILÂBI</vt:lpstr>
      <vt:lpstr>ATATÜRK’ÜN DİL İNKILÂBI İLE ULAŞMAK İSTEDİĞİ HEDEFLER</vt:lpstr>
      <vt:lpstr>TÜRK DİLİ İLE İLGİLİ ATATÜRK’TEN ÖZDEYİŞLER</vt:lpstr>
      <vt:lpstr>KÜLTÜR İLE İLGİLİ ATATÜRK’TEN ÖZDEYİŞLER</vt:lpstr>
    </vt:vector>
  </TitlesOfParts>
  <Manager>www.turkceciler.com</Manager>
  <Company>www.turkceciler.com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www.turkceciler.com</dc:title>
  <dc:subject>www.turkceciler.com</dc:subject>
  <dc:creator>www.turkceciler.com</dc:creator>
  <cp:keywords>www.turkceciler.com</cp:keywords>
  <dc:description>www.turkceciler.com</dc:description>
  <cp:lastModifiedBy>ASuSSD</cp:lastModifiedBy>
  <cp:revision>3</cp:revision>
  <dcterms:created xsi:type="dcterms:W3CDTF">2005-09-08T12:14:32Z</dcterms:created>
  <dcterms:modified xsi:type="dcterms:W3CDTF">2023-04-22T16:49:18Z</dcterms:modified>
  <cp:category>www.turkceciler.com</cp:category>
  <cp:contentStatus>www.turkceciler.com</cp:contentStatus>
</cp:coreProperties>
</file>